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ags/tag2.xml" ContentType="application/vnd.openxmlformats-officedocument.presentationml.tags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4"/>
  </p:notesMasterIdLst>
  <p:sldIdLst>
    <p:sldId id="628" r:id="rId2"/>
    <p:sldId id="465" r:id="rId3"/>
    <p:sldId id="613" r:id="rId4"/>
    <p:sldId id="614" r:id="rId5"/>
    <p:sldId id="615" r:id="rId6"/>
    <p:sldId id="616" r:id="rId7"/>
    <p:sldId id="617" r:id="rId8"/>
    <p:sldId id="618" r:id="rId9"/>
    <p:sldId id="619" r:id="rId10"/>
    <p:sldId id="620" r:id="rId11"/>
    <p:sldId id="621" r:id="rId12"/>
    <p:sldId id="622" r:id="rId13"/>
    <p:sldId id="623" r:id="rId14"/>
    <p:sldId id="624" r:id="rId15"/>
    <p:sldId id="625" r:id="rId16"/>
    <p:sldId id="626" r:id="rId17"/>
    <p:sldId id="702" r:id="rId18"/>
    <p:sldId id="703" r:id="rId19"/>
    <p:sldId id="704" r:id="rId20"/>
    <p:sldId id="705" r:id="rId21"/>
    <p:sldId id="706" r:id="rId22"/>
    <p:sldId id="558" r:id="rId23"/>
  </p:sldIdLst>
  <p:sldSz cx="12192000" cy="6858000"/>
  <p:notesSz cx="9874250" cy="6797675"/>
  <p:custDataLst>
    <p:tags r:id="rId25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Betty - Vong Cheng Man" initials="B-VCM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2E8BCC"/>
    <a:srgbClr val="F5F7F9"/>
    <a:srgbClr val="2C89CA"/>
    <a:srgbClr val="0071C1"/>
    <a:srgbClr val="00528A"/>
    <a:srgbClr val="00437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5246" autoAdjust="0"/>
  </p:normalViewPr>
  <p:slideViewPr>
    <p:cSldViewPr snapToGrid="0">
      <p:cViewPr varScale="1">
        <p:scale>
          <a:sx n="59" d="100"/>
          <a:sy n="59" d="100"/>
        </p:scale>
        <p:origin x="-1116" y="-90"/>
      </p:cViewPr>
      <p:guideLst>
        <p:guide orient="horz" pos="2352"/>
        <p:guide pos="3851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gs" Target="tags/tag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4278842" cy="34106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5593123" y="1"/>
            <a:ext cx="4278842" cy="34106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2898775" y="849313"/>
            <a:ext cx="4078288" cy="22939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987425" y="3271381"/>
            <a:ext cx="7899400" cy="267658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6456612"/>
            <a:ext cx="4278842" cy="3410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5593123" y="6456612"/>
            <a:ext cx="4278842" cy="3410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16387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9048" tIns="49524" rIns="99048" bIns="49524" anchor="t" anchorCtr="0"/>
          <a:lstStyle/>
          <a:p>
            <a:pPr lvl="0"/>
            <a:endParaRPr lang="zh-CN" altLang="en-US" dirty="0"/>
          </a:p>
        </p:txBody>
      </p:sp>
      <p:sp>
        <p:nvSpPr>
          <p:cNvPr id="16388" name="灯片编号占位符 3"/>
          <p:cNvSpPr txBox="1">
            <a:spLocks noGrp="1"/>
          </p:cNvSpPr>
          <p:nvPr>
            <p:ph type="sldNum" sz="quarter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 anchorCtr="0"/>
          <a:lstStyle/>
          <a:p>
            <a:pPr lvl="0" algn="r" eaLnBrk="1" hangingPunct="1"/>
            <a:fld id="{9A0DB2DC-4C9A-4742-B13C-FB6460FD3503}" type="slidenum">
              <a:rPr lang="zh-CN" altLang="en-US" sz="1300" dirty="0">
                <a:latin typeface="Calibri" panose="020F0502020204030204" pitchFamily="34" charset="0"/>
              </a:rPr>
              <a:pPr lvl="0" algn="r" eaLnBrk="1" hangingPunct="1"/>
              <a:t>1</a:t>
            </a:fld>
            <a:endParaRPr lang="zh-CN" altLang="en-US" sz="1300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19459" name="备注占位符 2"/>
          <p:cNvSpPr>
            <a:spLocks noGrp="1"/>
          </p:cNvSpPr>
          <p:nvPr>
            <p:ph type="body"/>
          </p:nvPr>
        </p:nvSpPr>
        <p:spPr>
          <a:noFill/>
          <a:ln>
            <a:noFill/>
          </a:ln>
        </p:spPr>
        <p:txBody>
          <a:bodyPr wrap="square" lIns="99048" tIns="49524" rIns="99048" bIns="49524" anchor="t" anchorCtr="0"/>
          <a:lstStyle/>
          <a:p>
            <a:pPr lvl="0" eaLnBrk="1" hangingPunct="1">
              <a:spcBef>
                <a:spcPct val="0"/>
              </a:spcBef>
            </a:pPr>
            <a:endParaRPr lang="zh-CN" altLang="en-US" dirty="0"/>
          </a:p>
        </p:txBody>
      </p:sp>
      <p:sp>
        <p:nvSpPr>
          <p:cNvPr id="19460" name="灯片编号占位符 3"/>
          <p:cNvSpPr txBox="1">
            <a:spLocks noGrp="1"/>
          </p:cNvSpPr>
          <p:nvPr>
            <p:ph type="sldNum" sz="quarter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 anchorCtr="0"/>
          <a:lstStyle/>
          <a:p>
            <a:pPr lvl="0" algn="r" eaLnBrk="1" hangingPunct="1"/>
            <a:fld id="{9A0DB2DC-4C9A-4742-B13C-FB6460FD3503}" type="slidenum">
              <a:rPr lang="zh-CN" altLang="en-US" sz="1300" dirty="0">
                <a:latin typeface="Calibri" panose="020F0502020204030204" pitchFamily="34" charset="0"/>
              </a:rPr>
              <a:pPr lvl="0" algn="r" eaLnBrk="1" hangingPunct="1"/>
              <a:t>2</a:t>
            </a:fld>
            <a:endParaRPr lang="zh-CN" altLang="en-US" sz="1300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3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9525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lIns="19013" tIns="19013" rIns="19013" bIns="19013" anchor="ctr"/>
          <a:lstStyle/>
          <a:p>
            <a:pPr marL="0" marR="0" lvl="0" indent="0" algn="l" defTabSz="22796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495" b="0" i="0" u="none" strike="noStrike" kern="1200" cap="none" spc="0" normalizeH="0" baseline="0" noProof="1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ea typeface="Gill Sans"/>
              <a:cs typeface="Gill Sans"/>
              <a:sym typeface="Gill Sans"/>
            </a:endParaRPr>
          </a:p>
        </p:txBody>
      </p:sp>
      <p:grpSp>
        <p:nvGrpSpPr>
          <p:cNvPr id="8195" name="组合 8"/>
          <p:cNvGrpSpPr/>
          <p:nvPr/>
        </p:nvGrpSpPr>
        <p:grpSpPr>
          <a:xfrm>
            <a:off x="8623300" y="-1060450"/>
            <a:ext cx="1754188" cy="175577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112" y="-575525"/>
              <a:ext cx="1145559" cy="1146596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1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5" y="-1217902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1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0" y="1772816"/>
            <a:ext cx="12192000" cy="2884661"/>
          </a:xfrm>
          <a:prstGeom prst="rect">
            <a:avLst/>
          </a:prstGeom>
          <a:solidFill>
            <a:srgbClr val="0070C0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srgbClr val="2C89CA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197" name="矩形 259"/>
          <p:cNvSpPr/>
          <p:nvPr/>
        </p:nvSpPr>
        <p:spPr>
          <a:xfrm>
            <a:off x="2198688" y="5011738"/>
            <a:ext cx="7793037" cy="812165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pPr algn="ctr" eaLnBrk="1" hangingPunct="1">
              <a:spcBef>
                <a:spcPct val="20000"/>
              </a:spcBef>
            </a:pPr>
            <a:r>
              <a:rPr lang="en-US" altLang="zh-CN" sz="2400" b="1" dirty="0" smtClean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18:30-20:30 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Beijing Time</a:t>
            </a:r>
          </a:p>
          <a:p>
            <a:pPr algn="ctr" eaLnBrk="1" hangingPunct="1">
              <a:spcBef>
                <a:spcPct val="20000"/>
              </a:spcBef>
            </a:pPr>
            <a:r>
              <a:rPr lang="en-US" altLang="zh-CN" sz="2400" b="1" dirty="0" smtClean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23 June 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2022</a:t>
            </a:r>
          </a:p>
        </p:txBody>
      </p:sp>
      <p:pic>
        <p:nvPicPr>
          <p:cNvPr id="8198" name="图片 14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300" y="266700"/>
            <a:ext cx="1036638" cy="1041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8199" name="图片 15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495425" y="736600"/>
            <a:ext cx="4786313" cy="147638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</p:pic>
      <p:sp>
        <p:nvSpPr>
          <p:cNvPr id="5" name="矩形 259"/>
          <p:cNvSpPr>
            <a:spLocks noChangeArrowheads="1"/>
          </p:cNvSpPr>
          <p:nvPr/>
        </p:nvSpPr>
        <p:spPr bwMode="auto">
          <a:xfrm>
            <a:off x="-193357" y="2360294"/>
            <a:ext cx="12576175" cy="171069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lvl="0" algn="ctr" eaLnBrk="1" hangingPunct="1">
              <a:buNone/>
              <a:defRPr/>
            </a:pPr>
            <a:r>
              <a:rPr kumimoji="0" lang="en-US" altLang="zh-CN" sz="4000" b="1" i="0" u="none" strike="noStrike" kern="1200" cap="none" spc="0" normalizeH="0" baseline="0" noProof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Calibri" panose="020F0502020204030204" pitchFamily="34" charset="0"/>
              </a:rPr>
              <a:t> </a:t>
            </a:r>
            <a:r>
              <a:rPr lang="en-US" altLang="zh-CN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Better Connection for a Better Future</a:t>
            </a:r>
            <a:endParaRPr kumimoji="0" lang="en-US" altLang="zh-CN" sz="4400" b="1" i="0" u="none" strike="noStrike" kern="1200" cap="none" spc="0" normalizeH="0" baseline="0" noProof="1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Calibri" panose="020F0502020204030204" pitchFamily="34" charset="0"/>
            </a:endParaRPr>
          </a:p>
          <a:p>
            <a:pPr lvl="0" algn="ctr" eaLnBrk="1" hangingPunct="1">
              <a:buNone/>
              <a:defRPr/>
            </a:pPr>
            <a:r>
              <a:rPr lang="en-US" altLang="zh-CN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BRITACOM Tax Administration Theme Day </a:t>
            </a:r>
          </a:p>
          <a:p>
            <a:pPr lvl="0" algn="ctr" eaLnBrk="1" hangingPunct="1">
              <a:buNone/>
              <a:defRPr/>
            </a:pPr>
            <a:r>
              <a:rPr lang="en-US" altLang="zh-CN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Virtual Seminar</a:t>
            </a:r>
            <a:endParaRPr kumimoji="0" lang="en-US" altLang="zh-CN" sz="2800" b="1" i="0" u="none" strike="noStrike" kern="1200" cap="none" spc="0" normalizeH="0" baseline="0" noProof="1" smtClean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Calibri" panose="020F0502020204030204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937895" y="3606800"/>
            <a:ext cx="11181715" cy="1322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Continue to Promote Tax Service Reform and Further Optimize the Tax Environment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4699000" y="2463800"/>
            <a:ext cx="302260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Part 02</a:t>
            </a: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1" name="图片 10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113878"/>
            <a:ext cx="1036243" cy="1041784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1525905" y="173990"/>
            <a:ext cx="9947910" cy="9531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zh-CN" sz="2800" b="1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sym typeface="+mn-ea"/>
              </a:rPr>
              <a:t>Ⅱ.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Continue to Promote Tax Service Reform and </a:t>
            </a:r>
          </a:p>
          <a:p>
            <a:pPr algn="l"/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</a:t>
            </a:r>
            <a:r>
              <a:rPr lang="en-US"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  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Further Optimize the Tax Environment</a:t>
            </a:r>
          </a:p>
        </p:txBody>
      </p:sp>
      <p:grpSp>
        <p:nvGrpSpPr>
          <p:cNvPr id="13" name="组合 2"/>
          <p:cNvGrpSpPr/>
          <p:nvPr/>
        </p:nvGrpSpPr>
        <p:grpSpPr>
          <a:xfrm>
            <a:off x="0" y="1229360"/>
            <a:ext cx="11024235" cy="533400"/>
            <a:chOff x="0" y="1131590"/>
            <a:chExt cx="3699930" cy="432048"/>
          </a:xfrm>
          <a:solidFill>
            <a:srgbClr val="2098E4"/>
          </a:solidFill>
        </p:grpSpPr>
        <p:sp>
          <p:nvSpPr>
            <p:cNvPr id="14" name="五边形 9"/>
            <p:cNvSpPr/>
            <p:nvPr/>
          </p:nvSpPr>
          <p:spPr>
            <a:xfrm>
              <a:off x="0" y="1131590"/>
              <a:ext cx="3290131" cy="432048"/>
            </a:xfrm>
            <a:prstGeom prst="homePlate">
              <a:avLst>
                <a:gd name="adj" fmla="val 26606"/>
              </a:avLst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15" name="燕尾形 10"/>
            <p:cNvSpPr/>
            <p:nvPr/>
          </p:nvSpPr>
          <p:spPr>
            <a:xfrm>
              <a:off x="32789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16" name="燕尾形 11"/>
            <p:cNvSpPr/>
            <p:nvPr/>
          </p:nvSpPr>
          <p:spPr>
            <a:xfrm>
              <a:off x="34838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</p:grpSp>
      <p:sp>
        <p:nvSpPr>
          <p:cNvPr id="17" name="文本框 16"/>
          <p:cNvSpPr txBox="1"/>
          <p:nvPr/>
        </p:nvSpPr>
        <p:spPr>
          <a:xfrm>
            <a:off x="-321310" y="1300480"/>
            <a:ext cx="10377805" cy="3683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 algn="l"/>
            <a:r>
              <a:rPr b="1" dirty="0" err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</a:t>
            </a:r>
            <a:r>
              <a:rPr lang="en-US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 I</a:t>
            </a:r>
            <a:r>
              <a:rPr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mprove </a:t>
            </a:r>
            <a:r>
              <a:rPr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taxpayers experience with more convenient, efficient and smart service</a:t>
            </a:r>
          </a:p>
        </p:txBody>
      </p:sp>
      <p:grpSp>
        <p:nvGrpSpPr>
          <p:cNvPr id="5" name="Group 21"/>
          <p:cNvGrpSpPr/>
          <p:nvPr/>
        </p:nvGrpSpPr>
        <p:grpSpPr>
          <a:xfrm>
            <a:off x="617447" y="2228744"/>
            <a:ext cx="7442336" cy="3400496"/>
            <a:chOff x="1012825" y="2503915"/>
            <a:chExt cx="2232025" cy="2636330"/>
          </a:xfrm>
          <a:effectLst>
            <a:outerShdw blurRad="63500" dist="50800" dir="5400000" sx="101000" sy="101000" algn="t" rotWithShape="0">
              <a:prstClr val="black">
                <a:alpha val="24000"/>
              </a:prstClr>
            </a:outerShdw>
          </a:effectLst>
        </p:grpSpPr>
        <p:sp>
          <p:nvSpPr>
            <p:cNvPr id="6" name="Прямоугольник 6"/>
            <p:cNvSpPr/>
            <p:nvPr/>
          </p:nvSpPr>
          <p:spPr>
            <a:xfrm>
              <a:off x="1012825" y="2800590"/>
              <a:ext cx="2232025" cy="2339655"/>
            </a:xfrm>
            <a:prstGeom prst="rect">
              <a:avLst/>
            </a:pr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accent5">
                    <a:lumMod val="40000"/>
                    <a:lumOff val="6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" name="TextBox 6"/>
            <p:cNvSpPr txBox="1">
              <a:spLocks noChangeArrowheads="1"/>
            </p:cNvSpPr>
            <p:nvPr/>
          </p:nvSpPr>
          <p:spPr bwMode="auto">
            <a:xfrm>
              <a:off x="1012826" y="2503915"/>
              <a:ext cx="2232024" cy="296675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</a:pPr>
              <a:endParaRPr lang="en-US" sz="1400" b="1" dirty="0">
                <a:solidFill>
                  <a:srgbClr val="00B050"/>
                </a:solidFill>
                <a:latin typeface="+mn-lt"/>
                <a:cs typeface="+mn-ea"/>
                <a:sym typeface="+mn-lt"/>
              </a:endParaRPr>
            </a:p>
          </p:txBody>
        </p:sp>
      </p:grpSp>
      <p:sp>
        <p:nvSpPr>
          <p:cNvPr id="18" name="文本框 17"/>
          <p:cNvSpPr txBox="1"/>
          <p:nvPr/>
        </p:nvSpPr>
        <p:spPr>
          <a:xfrm>
            <a:off x="992505" y="3096260"/>
            <a:ext cx="6830695" cy="1938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 algn="l" defTabSz="457200" fontAlgn="auto">
              <a:lnSpc>
                <a:spcPts val="3600"/>
              </a:lnSpc>
              <a:buClrTx/>
              <a:buSzTx/>
              <a:buFont typeface="Wingdings" panose="05000000000000000000" charset="0"/>
              <a:buChar char="Ø"/>
            </a:pPr>
            <a:r>
              <a:rPr lang="en-US" altLang="zh-CN" sz="24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"Spring Breeze Project”has been held for nine consecutive years, and rolled out 539 service initiatives in 54 categories.</a:t>
            </a:r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328345" y="2989450"/>
            <a:ext cx="3399455" cy="226157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0" name="文本框 99"/>
          <p:cNvSpPr txBox="1"/>
          <p:nvPr/>
        </p:nvSpPr>
        <p:spPr>
          <a:xfrm>
            <a:off x="-397510" y="1300480"/>
            <a:ext cx="6052185" cy="3683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/>
            <a:r>
              <a:rPr 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（一）以便捷高效智慧为目标，提升纳税人体验</a:t>
            </a:r>
          </a:p>
        </p:txBody>
      </p:sp>
      <p:pic>
        <p:nvPicPr>
          <p:cNvPr id="3" name="图片 2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113878"/>
            <a:ext cx="1036243" cy="1041784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1525905" y="173990"/>
            <a:ext cx="9947910" cy="1383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zh-CN" sz="2800" b="1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sym typeface="+mn-ea"/>
              </a:rPr>
              <a:t>Ⅱ.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Continue to Promote Tax Service Reform and </a:t>
            </a:r>
          </a:p>
          <a:p>
            <a:pPr algn="l"/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</a:t>
            </a:r>
            <a:r>
              <a:rPr lang="en-US"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  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Further Optimize the Tax Environment</a:t>
            </a:r>
          </a:p>
          <a:p>
            <a:pPr algn="l"/>
            <a:endParaRPr sz="2800" b="1" dirty="0">
              <a:solidFill>
                <a:srgbClr val="00528A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  <a:sym typeface="+mn-ea"/>
            </a:endParaRPr>
          </a:p>
        </p:txBody>
      </p:sp>
      <p:grpSp>
        <p:nvGrpSpPr>
          <p:cNvPr id="7" name="组合 2"/>
          <p:cNvGrpSpPr/>
          <p:nvPr/>
        </p:nvGrpSpPr>
        <p:grpSpPr>
          <a:xfrm>
            <a:off x="0" y="1229360"/>
            <a:ext cx="11024235" cy="533400"/>
            <a:chOff x="0" y="1131590"/>
            <a:chExt cx="3699930" cy="432048"/>
          </a:xfrm>
          <a:solidFill>
            <a:srgbClr val="2098E4"/>
          </a:solidFill>
        </p:grpSpPr>
        <p:sp>
          <p:nvSpPr>
            <p:cNvPr id="8" name="五边形 9"/>
            <p:cNvSpPr/>
            <p:nvPr/>
          </p:nvSpPr>
          <p:spPr>
            <a:xfrm>
              <a:off x="0" y="1131590"/>
              <a:ext cx="3290131" cy="432048"/>
            </a:xfrm>
            <a:prstGeom prst="homePlate">
              <a:avLst>
                <a:gd name="adj" fmla="val 26606"/>
              </a:avLst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9" name="燕尾形 10"/>
            <p:cNvSpPr/>
            <p:nvPr/>
          </p:nvSpPr>
          <p:spPr>
            <a:xfrm>
              <a:off x="32789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30" name="燕尾形 11"/>
            <p:cNvSpPr/>
            <p:nvPr/>
          </p:nvSpPr>
          <p:spPr>
            <a:xfrm>
              <a:off x="34838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</p:grpSp>
      <p:sp>
        <p:nvSpPr>
          <p:cNvPr id="32" name="文本框 31"/>
          <p:cNvSpPr txBox="1"/>
          <p:nvPr/>
        </p:nvSpPr>
        <p:spPr>
          <a:xfrm>
            <a:off x="-321310" y="1300480"/>
            <a:ext cx="10377805" cy="3683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 algn="l"/>
            <a:r>
              <a:rPr b="1" dirty="0" err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</a:t>
            </a:r>
            <a:r>
              <a:rPr lang="en-US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 I</a:t>
            </a:r>
            <a:r>
              <a:rPr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mprove </a:t>
            </a:r>
            <a:r>
              <a:rPr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taxpayers experience with more convenient, efficient and smart service</a:t>
            </a:r>
          </a:p>
        </p:txBody>
      </p:sp>
      <p:grpSp>
        <p:nvGrpSpPr>
          <p:cNvPr id="131" name="组合 130"/>
          <p:cNvGrpSpPr/>
          <p:nvPr/>
        </p:nvGrpSpPr>
        <p:grpSpPr>
          <a:xfrm>
            <a:off x="803528" y="2297686"/>
            <a:ext cx="10081895" cy="3996963"/>
            <a:chOff x="696652" y="1813122"/>
            <a:chExt cx="11632831" cy="4611831"/>
          </a:xfrm>
        </p:grpSpPr>
        <p:sp>
          <p:nvSpPr>
            <p:cNvPr id="132" name="Oval 5"/>
            <p:cNvSpPr>
              <a:spLocks noChangeArrowheads="1"/>
            </p:cNvSpPr>
            <p:nvPr/>
          </p:nvSpPr>
          <p:spPr bwMode="auto">
            <a:xfrm rot="5400000" flipV="1">
              <a:off x="1031100" y="3495400"/>
              <a:ext cx="1355433" cy="1352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dirty="0">
                <a:latin typeface="思源黑体 Light" panose="020B0300000000000000" pitchFamily="34" charset="-122"/>
                <a:cs typeface="+mn-ea"/>
                <a:sym typeface="+mn-lt"/>
              </a:endParaRPr>
            </a:p>
          </p:txBody>
        </p:sp>
        <p:grpSp>
          <p:nvGrpSpPr>
            <p:cNvPr id="133" name="Group 17"/>
            <p:cNvGrpSpPr/>
            <p:nvPr/>
          </p:nvGrpSpPr>
          <p:grpSpPr>
            <a:xfrm>
              <a:off x="2735417" y="3483370"/>
              <a:ext cx="843471" cy="117631"/>
              <a:chOff x="2735417" y="3483370"/>
              <a:chExt cx="843471" cy="117631"/>
            </a:xfrm>
          </p:grpSpPr>
          <p:sp>
            <p:nvSpPr>
              <p:cNvPr id="134" name="Oval 7"/>
              <p:cNvSpPr>
                <a:spLocks noChangeArrowheads="1"/>
              </p:cNvSpPr>
              <p:nvPr/>
            </p:nvSpPr>
            <p:spPr bwMode="auto">
              <a:xfrm rot="5400000" flipV="1">
                <a:off x="2734749" y="3484038"/>
                <a:ext cx="117631" cy="116295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35" name="Rectangle 10"/>
              <p:cNvSpPr>
                <a:spLocks noChangeArrowheads="1"/>
              </p:cNvSpPr>
              <p:nvPr/>
            </p:nvSpPr>
            <p:spPr bwMode="auto">
              <a:xfrm rot="5400000" flipV="1">
                <a:off x="3163836" y="3141838"/>
                <a:ext cx="24061" cy="80604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</p:grpSp>
        <p:sp>
          <p:nvSpPr>
            <p:cNvPr id="136" name="Freeform 11"/>
            <p:cNvSpPr/>
            <p:nvPr/>
          </p:nvSpPr>
          <p:spPr bwMode="auto">
            <a:xfrm rot="5400000" flipV="1">
              <a:off x="3163836" y="3141838"/>
              <a:ext cx="24061" cy="806042"/>
            </a:xfrm>
            <a:custGeom>
              <a:avLst/>
              <a:gdLst>
                <a:gd name="T0" fmla="*/ 0 w 18"/>
                <a:gd name="T1" fmla="*/ 0 h 603"/>
                <a:gd name="T2" fmla="*/ 0 w 18"/>
                <a:gd name="T3" fmla="*/ 603 h 603"/>
                <a:gd name="T4" fmla="*/ 18 w 18"/>
                <a:gd name="T5" fmla="*/ 603 h 603"/>
                <a:gd name="T6" fmla="*/ 18 w 18"/>
                <a:gd name="T7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603">
                  <a:moveTo>
                    <a:pt x="0" y="0"/>
                  </a:moveTo>
                  <a:lnTo>
                    <a:pt x="0" y="603"/>
                  </a:lnTo>
                  <a:lnTo>
                    <a:pt x="18" y="603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dirty="0">
                <a:latin typeface="思源黑体 Light" panose="020B0300000000000000" pitchFamily="34" charset="-122"/>
                <a:cs typeface="+mn-ea"/>
                <a:sym typeface="+mn-lt"/>
              </a:endParaRPr>
            </a:p>
          </p:txBody>
        </p:sp>
        <p:grpSp>
          <p:nvGrpSpPr>
            <p:cNvPr id="137" name="Group 91"/>
            <p:cNvGrpSpPr/>
            <p:nvPr/>
          </p:nvGrpSpPr>
          <p:grpSpPr>
            <a:xfrm>
              <a:off x="2735417" y="4785334"/>
              <a:ext cx="843471" cy="116295"/>
              <a:chOff x="2735417" y="4785334"/>
              <a:chExt cx="843471" cy="116295"/>
            </a:xfrm>
          </p:grpSpPr>
          <p:sp>
            <p:nvSpPr>
              <p:cNvPr id="138" name="Oval 8"/>
              <p:cNvSpPr>
                <a:spLocks noChangeArrowheads="1"/>
              </p:cNvSpPr>
              <p:nvPr/>
            </p:nvSpPr>
            <p:spPr bwMode="auto">
              <a:xfrm rot="5400000" flipV="1">
                <a:off x="2735417" y="4785334"/>
                <a:ext cx="116295" cy="116295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39" name="Rectangle 12"/>
              <p:cNvSpPr>
                <a:spLocks noChangeArrowheads="1"/>
              </p:cNvSpPr>
              <p:nvPr/>
            </p:nvSpPr>
            <p:spPr bwMode="auto">
              <a:xfrm rot="5400000" flipV="1">
                <a:off x="3164504" y="4436451"/>
                <a:ext cx="22725" cy="80604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</p:grpSp>
        <p:sp>
          <p:nvSpPr>
            <p:cNvPr id="140" name="Freeform 13"/>
            <p:cNvSpPr/>
            <p:nvPr/>
          </p:nvSpPr>
          <p:spPr bwMode="auto">
            <a:xfrm rot="5400000" flipV="1">
              <a:off x="3164504" y="4436451"/>
              <a:ext cx="22725" cy="806042"/>
            </a:xfrm>
            <a:custGeom>
              <a:avLst/>
              <a:gdLst>
                <a:gd name="T0" fmla="*/ 0 w 17"/>
                <a:gd name="T1" fmla="*/ 0 h 603"/>
                <a:gd name="T2" fmla="*/ 0 w 17"/>
                <a:gd name="T3" fmla="*/ 603 h 603"/>
                <a:gd name="T4" fmla="*/ 17 w 17"/>
                <a:gd name="T5" fmla="*/ 603 h 603"/>
                <a:gd name="T6" fmla="*/ 17 w 17"/>
                <a:gd name="T7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03">
                  <a:moveTo>
                    <a:pt x="0" y="0"/>
                  </a:moveTo>
                  <a:lnTo>
                    <a:pt x="0" y="603"/>
                  </a:lnTo>
                  <a:lnTo>
                    <a:pt x="17" y="60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dirty="0">
                <a:latin typeface="思源黑体 Light" panose="020B0300000000000000" pitchFamily="34" charset="-122"/>
                <a:cs typeface="+mn-ea"/>
                <a:sym typeface="+mn-lt"/>
              </a:endParaRPr>
            </a:p>
          </p:txBody>
        </p:sp>
        <p:grpSp>
          <p:nvGrpSpPr>
            <p:cNvPr id="141" name="Group 15"/>
            <p:cNvGrpSpPr/>
            <p:nvPr/>
          </p:nvGrpSpPr>
          <p:grpSpPr>
            <a:xfrm>
              <a:off x="1183485" y="2300373"/>
              <a:ext cx="2480952" cy="725840"/>
              <a:chOff x="1183485" y="2300373"/>
              <a:chExt cx="2480952" cy="725840"/>
            </a:xfrm>
          </p:grpSpPr>
          <p:sp>
            <p:nvSpPr>
              <p:cNvPr id="142" name="Oval 6"/>
              <p:cNvSpPr>
                <a:spLocks noChangeArrowheads="1"/>
              </p:cNvSpPr>
              <p:nvPr/>
            </p:nvSpPr>
            <p:spPr bwMode="auto">
              <a:xfrm rot="5400000" flipV="1">
                <a:off x="1182149" y="2908581"/>
                <a:ext cx="118968" cy="116295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43" name="Freeform 14"/>
              <p:cNvSpPr/>
              <p:nvPr/>
            </p:nvSpPr>
            <p:spPr bwMode="auto">
              <a:xfrm rot="5400000" flipV="1">
                <a:off x="2144587" y="1386057"/>
                <a:ext cx="605534" cy="2434166"/>
              </a:xfrm>
              <a:custGeom>
                <a:avLst/>
                <a:gdLst>
                  <a:gd name="T0" fmla="*/ 12 w 312"/>
                  <a:gd name="T1" fmla="*/ 1256 h 1256"/>
                  <a:gd name="T2" fmla="*/ 12 w 312"/>
                  <a:gd name="T3" fmla="*/ 43 h 1256"/>
                  <a:gd name="T4" fmla="*/ 19 w 312"/>
                  <a:gd name="T5" fmla="*/ 20 h 1256"/>
                  <a:gd name="T6" fmla="*/ 37 w 312"/>
                  <a:gd name="T7" fmla="*/ 12 h 1256"/>
                  <a:gd name="T8" fmla="*/ 312 w 312"/>
                  <a:gd name="T9" fmla="*/ 12 h 1256"/>
                  <a:gd name="T10" fmla="*/ 312 w 312"/>
                  <a:gd name="T11" fmla="*/ 0 h 1256"/>
                  <a:gd name="T12" fmla="*/ 37 w 312"/>
                  <a:gd name="T13" fmla="*/ 0 h 1256"/>
                  <a:gd name="T14" fmla="*/ 10 w 312"/>
                  <a:gd name="T15" fmla="*/ 13 h 1256"/>
                  <a:gd name="T16" fmla="*/ 0 w 312"/>
                  <a:gd name="T17" fmla="*/ 43 h 1256"/>
                  <a:gd name="T18" fmla="*/ 0 w 312"/>
                  <a:gd name="T19" fmla="*/ 1256 h 1256"/>
                  <a:gd name="T20" fmla="*/ 12 w 312"/>
                  <a:gd name="T21" fmla="*/ 1256 h 1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2" h="1256">
                    <a:moveTo>
                      <a:pt x="12" y="1256"/>
                    </a:move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33"/>
                      <a:pt x="15" y="26"/>
                      <a:pt x="19" y="20"/>
                    </a:cubicBezTo>
                    <a:cubicBezTo>
                      <a:pt x="24" y="15"/>
                      <a:pt x="29" y="12"/>
                      <a:pt x="37" y="12"/>
                    </a:cubicBezTo>
                    <a:cubicBezTo>
                      <a:pt x="312" y="12"/>
                      <a:pt x="312" y="12"/>
                      <a:pt x="312" y="12"/>
                    </a:cubicBezTo>
                    <a:cubicBezTo>
                      <a:pt x="312" y="0"/>
                      <a:pt x="312" y="0"/>
                      <a:pt x="31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6" y="0"/>
                      <a:pt x="16" y="5"/>
                      <a:pt x="10" y="13"/>
                    </a:cubicBezTo>
                    <a:cubicBezTo>
                      <a:pt x="3" y="20"/>
                      <a:pt x="0" y="31"/>
                      <a:pt x="0" y="43"/>
                    </a:cubicBezTo>
                    <a:cubicBezTo>
                      <a:pt x="0" y="1256"/>
                      <a:pt x="0" y="1256"/>
                      <a:pt x="0" y="1256"/>
                    </a:cubicBezTo>
                    <a:lnTo>
                      <a:pt x="12" y="1256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</p:grpSp>
        <p:grpSp>
          <p:nvGrpSpPr>
            <p:cNvPr id="144" name="Group 104"/>
            <p:cNvGrpSpPr/>
            <p:nvPr/>
          </p:nvGrpSpPr>
          <p:grpSpPr>
            <a:xfrm>
              <a:off x="1183486" y="5294625"/>
              <a:ext cx="2480952" cy="664348"/>
              <a:chOff x="1183486" y="5294625"/>
              <a:chExt cx="2480952" cy="664348"/>
            </a:xfrm>
          </p:grpSpPr>
          <p:sp>
            <p:nvSpPr>
              <p:cNvPr id="145" name="Oval 9"/>
              <p:cNvSpPr>
                <a:spLocks noChangeArrowheads="1"/>
              </p:cNvSpPr>
              <p:nvPr/>
            </p:nvSpPr>
            <p:spPr bwMode="auto">
              <a:xfrm rot="5400000" flipV="1">
                <a:off x="1183486" y="5294625"/>
                <a:ext cx="116295" cy="116295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46" name="Freeform 15"/>
              <p:cNvSpPr/>
              <p:nvPr/>
            </p:nvSpPr>
            <p:spPr bwMode="auto">
              <a:xfrm rot="5400000" flipV="1">
                <a:off x="2145256" y="4439792"/>
                <a:ext cx="604197" cy="2434166"/>
              </a:xfrm>
              <a:custGeom>
                <a:avLst/>
                <a:gdLst>
                  <a:gd name="T0" fmla="*/ 312 w 312"/>
                  <a:gd name="T1" fmla="*/ 1256 h 1256"/>
                  <a:gd name="T2" fmla="*/ 312 w 312"/>
                  <a:gd name="T3" fmla="*/ 43 h 1256"/>
                  <a:gd name="T4" fmla="*/ 301 w 312"/>
                  <a:gd name="T5" fmla="*/ 12 h 1256"/>
                  <a:gd name="T6" fmla="*/ 273 w 312"/>
                  <a:gd name="T7" fmla="*/ 0 h 1256"/>
                  <a:gd name="T8" fmla="*/ 0 w 312"/>
                  <a:gd name="T9" fmla="*/ 0 h 1256"/>
                  <a:gd name="T10" fmla="*/ 0 w 312"/>
                  <a:gd name="T11" fmla="*/ 12 h 1256"/>
                  <a:gd name="T12" fmla="*/ 273 w 312"/>
                  <a:gd name="T13" fmla="*/ 12 h 1256"/>
                  <a:gd name="T14" fmla="*/ 292 w 312"/>
                  <a:gd name="T15" fmla="*/ 20 h 1256"/>
                  <a:gd name="T16" fmla="*/ 300 w 312"/>
                  <a:gd name="T17" fmla="*/ 43 h 1256"/>
                  <a:gd name="T18" fmla="*/ 300 w 312"/>
                  <a:gd name="T19" fmla="*/ 1256 h 1256"/>
                  <a:gd name="T20" fmla="*/ 312 w 312"/>
                  <a:gd name="T21" fmla="*/ 1256 h 1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2" h="1256">
                    <a:moveTo>
                      <a:pt x="312" y="1256"/>
                    </a:moveTo>
                    <a:cubicBezTo>
                      <a:pt x="312" y="43"/>
                      <a:pt x="312" y="43"/>
                      <a:pt x="312" y="43"/>
                    </a:cubicBezTo>
                    <a:cubicBezTo>
                      <a:pt x="312" y="31"/>
                      <a:pt x="308" y="20"/>
                      <a:pt x="301" y="12"/>
                    </a:cubicBezTo>
                    <a:cubicBezTo>
                      <a:pt x="294" y="5"/>
                      <a:pt x="284" y="0"/>
                      <a:pt x="27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73" y="12"/>
                      <a:pt x="273" y="12"/>
                      <a:pt x="273" y="12"/>
                    </a:cubicBezTo>
                    <a:cubicBezTo>
                      <a:pt x="281" y="12"/>
                      <a:pt x="287" y="15"/>
                      <a:pt x="292" y="20"/>
                    </a:cubicBezTo>
                    <a:cubicBezTo>
                      <a:pt x="297" y="26"/>
                      <a:pt x="300" y="33"/>
                      <a:pt x="300" y="43"/>
                    </a:cubicBezTo>
                    <a:cubicBezTo>
                      <a:pt x="300" y="1256"/>
                      <a:pt x="300" y="1256"/>
                      <a:pt x="300" y="1256"/>
                    </a:cubicBezTo>
                    <a:lnTo>
                      <a:pt x="312" y="1256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</p:grpSp>
        <p:grpSp>
          <p:nvGrpSpPr>
            <p:cNvPr id="147" name="Group 36"/>
            <p:cNvGrpSpPr/>
            <p:nvPr/>
          </p:nvGrpSpPr>
          <p:grpSpPr>
            <a:xfrm rot="5400000" flipV="1">
              <a:off x="3772043" y="1263062"/>
              <a:ext cx="961102" cy="2061222"/>
              <a:chOff x="3638550" y="3703638"/>
              <a:chExt cx="1141413" cy="2447926"/>
            </a:xfrm>
          </p:grpSpPr>
          <p:sp>
            <p:nvSpPr>
              <p:cNvPr id="148" name="Freeform 20"/>
              <p:cNvSpPr/>
              <p:nvPr/>
            </p:nvSpPr>
            <p:spPr bwMode="auto">
              <a:xfrm>
                <a:off x="3643313" y="3708400"/>
                <a:ext cx="1136650" cy="1824038"/>
              </a:xfrm>
              <a:custGeom>
                <a:avLst/>
                <a:gdLst>
                  <a:gd name="T0" fmla="*/ 0 w 716"/>
                  <a:gd name="T1" fmla="*/ 0 h 1149"/>
                  <a:gd name="T2" fmla="*/ 0 w 716"/>
                  <a:gd name="T3" fmla="*/ 883 h 1149"/>
                  <a:gd name="T4" fmla="*/ 358 w 716"/>
                  <a:gd name="T5" fmla="*/ 1149 h 1149"/>
                  <a:gd name="T6" fmla="*/ 716 w 716"/>
                  <a:gd name="T7" fmla="*/ 883 h 1149"/>
                  <a:gd name="T8" fmla="*/ 716 w 716"/>
                  <a:gd name="T9" fmla="*/ 0 h 1149"/>
                  <a:gd name="T10" fmla="*/ 0 w 716"/>
                  <a:gd name="T11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6" h="1149">
                    <a:moveTo>
                      <a:pt x="0" y="0"/>
                    </a:moveTo>
                    <a:lnTo>
                      <a:pt x="0" y="883"/>
                    </a:lnTo>
                    <a:lnTo>
                      <a:pt x="358" y="1149"/>
                    </a:lnTo>
                    <a:lnTo>
                      <a:pt x="716" y="883"/>
                    </a:lnTo>
                    <a:lnTo>
                      <a:pt x="7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49" name="Freeform 21"/>
              <p:cNvSpPr/>
              <p:nvPr/>
            </p:nvSpPr>
            <p:spPr bwMode="auto">
              <a:xfrm>
                <a:off x="3643313" y="3708400"/>
                <a:ext cx="1136650" cy="1824038"/>
              </a:xfrm>
              <a:custGeom>
                <a:avLst/>
                <a:gdLst>
                  <a:gd name="T0" fmla="*/ 0 w 716"/>
                  <a:gd name="T1" fmla="*/ 0 h 1149"/>
                  <a:gd name="T2" fmla="*/ 0 w 716"/>
                  <a:gd name="T3" fmla="*/ 883 h 1149"/>
                  <a:gd name="T4" fmla="*/ 358 w 716"/>
                  <a:gd name="T5" fmla="*/ 1149 h 1149"/>
                  <a:gd name="T6" fmla="*/ 716 w 716"/>
                  <a:gd name="T7" fmla="*/ 883 h 1149"/>
                  <a:gd name="T8" fmla="*/ 716 w 716"/>
                  <a:gd name="T9" fmla="*/ 0 h 1149"/>
                  <a:gd name="T10" fmla="*/ 0 w 716"/>
                  <a:gd name="T11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6" h="1149">
                    <a:moveTo>
                      <a:pt x="0" y="0"/>
                    </a:moveTo>
                    <a:lnTo>
                      <a:pt x="0" y="883"/>
                    </a:lnTo>
                    <a:lnTo>
                      <a:pt x="358" y="1149"/>
                    </a:lnTo>
                    <a:lnTo>
                      <a:pt x="716" y="883"/>
                    </a:lnTo>
                    <a:lnTo>
                      <a:pt x="71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50" name="Freeform 22"/>
              <p:cNvSpPr/>
              <p:nvPr/>
            </p:nvSpPr>
            <p:spPr bwMode="auto">
              <a:xfrm>
                <a:off x="3783013" y="4084639"/>
                <a:ext cx="857251" cy="2066925"/>
              </a:xfrm>
              <a:custGeom>
                <a:avLst/>
                <a:gdLst>
                  <a:gd name="T0" fmla="*/ 540 w 540"/>
                  <a:gd name="T1" fmla="*/ 1191 h 1302"/>
                  <a:gd name="T2" fmla="*/ 270 w 540"/>
                  <a:gd name="T3" fmla="*/ 1302 h 1302"/>
                  <a:gd name="T4" fmla="*/ 0 w 540"/>
                  <a:gd name="T5" fmla="*/ 1191 h 1302"/>
                  <a:gd name="T6" fmla="*/ 0 w 540"/>
                  <a:gd name="T7" fmla="*/ 595 h 1302"/>
                  <a:gd name="T8" fmla="*/ 0 w 540"/>
                  <a:gd name="T9" fmla="*/ 0 h 1302"/>
                  <a:gd name="T10" fmla="*/ 270 w 540"/>
                  <a:gd name="T11" fmla="*/ 0 h 1302"/>
                  <a:gd name="T12" fmla="*/ 540 w 540"/>
                  <a:gd name="T13" fmla="*/ 0 h 1302"/>
                  <a:gd name="T14" fmla="*/ 540 w 540"/>
                  <a:gd name="T15" fmla="*/ 595 h 1302"/>
                  <a:gd name="T16" fmla="*/ 540 w 540"/>
                  <a:gd name="T17" fmla="*/ 1191 h 1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0" h="1302">
                    <a:moveTo>
                      <a:pt x="540" y="1191"/>
                    </a:moveTo>
                    <a:lnTo>
                      <a:pt x="270" y="1302"/>
                    </a:lnTo>
                    <a:lnTo>
                      <a:pt x="0" y="1191"/>
                    </a:lnTo>
                    <a:lnTo>
                      <a:pt x="0" y="595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540" y="0"/>
                    </a:lnTo>
                    <a:lnTo>
                      <a:pt x="540" y="595"/>
                    </a:lnTo>
                    <a:lnTo>
                      <a:pt x="540" y="119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51" name="Freeform 23"/>
              <p:cNvSpPr/>
              <p:nvPr/>
            </p:nvSpPr>
            <p:spPr bwMode="auto">
              <a:xfrm>
                <a:off x="3783013" y="4084638"/>
                <a:ext cx="857250" cy="2066925"/>
              </a:xfrm>
              <a:custGeom>
                <a:avLst/>
                <a:gdLst>
                  <a:gd name="T0" fmla="*/ 540 w 540"/>
                  <a:gd name="T1" fmla="*/ 1191 h 1302"/>
                  <a:gd name="T2" fmla="*/ 270 w 540"/>
                  <a:gd name="T3" fmla="*/ 1302 h 1302"/>
                  <a:gd name="T4" fmla="*/ 0 w 540"/>
                  <a:gd name="T5" fmla="*/ 1191 h 1302"/>
                  <a:gd name="T6" fmla="*/ 0 w 540"/>
                  <a:gd name="T7" fmla="*/ 595 h 1302"/>
                  <a:gd name="T8" fmla="*/ 0 w 540"/>
                  <a:gd name="T9" fmla="*/ 0 h 1302"/>
                  <a:gd name="T10" fmla="*/ 270 w 540"/>
                  <a:gd name="T11" fmla="*/ 0 h 1302"/>
                  <a:gd name="T12" fmla="*/ 540 w 540"/>
                  <a:gd name="T13" fmla="*/ 0 h 1302"/>
                  <a:gd name="T14" fmla="*/ 540 w 540"/>
                  <a:gd name="T15" fmla="*/ 595 h 1302"/>
                  <a:gd name="T16" fmla="*/ 540 w 540"/>
                  <a:gd name="T17" fmla="*/ 1191 h 1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0" h="1302">
                    <a:moveTo>
                      <a:pt x="540" y="1191"/>
                    </a:moveTo>
                    <a:lnTo>
                      <a:pt x="270" y="1302"/>
                    </a:lnTo>
                    <a:lnTo>
                      <a:pt x="0" y="1191"/>
                    </a:lnTo>
                    <a:lnTo>
                      <a:pt x="0" y="595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540" y="0"/>
                    </a:lnTo>
                    <a:lnTo>
                      <a:pt x="540" y="595"/>
                    </a:lnTo>
                    <a:lnTo>
                      <a:pt x="540" y="119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52" name="Freeform 24"/>
              <p:cNvSpPr/>
              <p:nvPr/>
            </p:nvSpPr>
            <p:spPr bwMode="auto">
              <a:xfrm>
                <a:off x="3783013" y="5815013"/>
                <a:ext cx="857250" cy="336550"/>
              </a:xfrm>
              <a:custGeom>
                <a:avLst/>
                <a:gdLst>
                  <a:gd name="T0" fmla="*/ 0 w 540"/>
                  <a:gd name="T1" fmla="*/ 0 h 212"/>
                  <a:gd name="T2" fmla="*/ 0 w 540"/>
                  <a:gd name="T3" fmla="*/ 101 h 212"/>
                  <a:gd name="T4" fmla="*/ 270 w 540"/>
                  <a:gd name="T5" fmla="*/ 212 h 212"/>
                  <a:gd name="T6" fmla="*/ 540 w 540"/>
                  <a:gd name="T7" fmla="*/ 101 h 212"/>
                  <a:gd name="T8" fmla="*/ 540 w 540"/>
                  <a:gd name="T9" fmla="*/ 0 h 212"/>
                  <a:gd name="T10" fmla="*/ 270 w 540"/>
                  <a:gd name="T11" fmla="*/ 112 h 212"/>
                  <a:gd name="T12" fmla="*/ 0 w 540"/>
                  <a:gd name="T1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0" h="212">
                    <a:moveTo>
                      <a:pt x="0" y="0"/>
                    </a:moveTo>
                    <a:lnTo>
                      <a:pt x="0" y="101"/>
                    </a:lnTo>
                    <a:lnTo>
                      <a:pt x="270" y="212"/>
                    </a:lnTo>
                    <a:lnTo>
                      <a:pt x="540" y="101"/>
                    </a:lnTo>
                    <a:lnTo>
                      <a:pt x="540" y="0"/>
                    </a:lnTo>
                    <a:lnTo>
                      <a:pt x="270" y="1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53" name="Freeform 25"/>
              <p:cNvSpPr/>
              <p:nvPr/>
            </p:nvSpPr>
            <p:spPr bwMode="auto">
              <a:xfrm>
                <a:off x="3783013" y="5570538"/>
                <a:ext cx="857250" cy="280988"/>
              </a:xfrm>
              <a:custGeom>
                <a:avLst/>
                <a:gdLst>
                  <a:gd name="T0" fmla="*/ 0 w 540"/>
                  <a:gd name="T1" fmla="*/ 0 h 177"/>
                  <a:gd name="T2" fmla="*/ 0 w 540"/>
                  <a:gd name="T3" fmla="*/ 65 h 177"/>
                  <a:gd name="T4" fmla="*/ 270 w 540"/>
                  <a:gd name="T5" fmla="*/ 177 h 177"/>
                  <a:gd name="T6" fmla="*/ 540 w 540"/>
                  <a:gd name="T7" fmla="*/ 65 h 177"/>
                  <a:gd name="T8" fmla="*/ 540 w 540"/>
                  <a:gd name="T9" fmla="*/ 0 h 177"/>
                  <a:gd name="T10" fmla="*/ 270 w 540"/>
                  <a:gd name="T11" fmla="*/ 110 h 177"/>
                  <a:gd name="T12" fmla="*/ 0 w 540"/>
                  <a:gd name="T13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0" h="177">
                    <a:moveTo>
                      <a:pt x="0" y="0"/>
                    </a:moveTo>
                    <a:lnTo>
                      <a:pt x="0" y="65"/>
                    </a:lnTo>
                    <a:lnTo>
                      <a:pt x="270" y="177"/>
                    </a:lnTo>
                    <a:lnTo>
                      <a:pt x="540" y="65"/>
                    </a:lnTo>
                    <a:lnTo>
                      <a:pt x="540" y="0"/>
                    </a:lnTo>
                    <a:lnTo>
                      <a:pt x="270" y="1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54" name="Freeform 26"/>
              <p:cNvSpPr>
                <a:spLocks noEditPoints="1"/>
              </p:cNvSpPr>
              <p:nvPr/>
            </p:nvSpPr>
            <p:spPr bwMode="auto">
              <a:xfrm>
                <a:off x="3638550" y="4357688"/>
                <a:ext cx="1141413" cy="128588"/>
              </a:xfrm>
              <a:custGeom>
                <a:avLst/>
                <a:gdLst>
                  <a:gd name="T0" fmla="*/ 3 w 719"/>
                  <a:gd name="T1" fmla="*/ 0 h 81"/>
                  <a:gd name="T2" fmla="*/ 0 w 719"/>
                  <a:gd name="T3" fmla="*/ 0 h 81"/>
                  <a:gd name="T4" fmla="*/ 0 w 719"/>
                  <a:gd name="T5" fmla="*/ 81 h 81"/>
                  <a:gd name="T6" fmla="*/ 3 w 719"/>
                  <a:gd name="T7" fmla="*/ 81 h 81"/>
                  <a:gd name="T8" fmla="*/ 3 w 719"/>
                  <a:gd name="T9" fmla="*/ 0 h 81"/>
                  <a:gd name="T10" fmla="*/ 719 w 719"/>
                  <a:gd name="T11" fmla="*/ 0 h 81"/>
                  <a:gd name="T12" fmla="*/ 719 w 719"/>
                  <a:gd name="T13" fmla="*/ 0 h 81"/>
                  <a:gd name="T14" fmla="*/ 719 w 719"/>
                  <a:gd name="T15" fmla="*/ 81 h 81"/>
                  <a:gd name="T16" fmla="*/ 719 w 719"/>
                  <a:gd name="T17" fmla="*/ 81 h 81"/>
                  <a:gd name="T18" fmla="*/ 719 w 719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81">
                    <a:moveTo>
                      <a:pt x="3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3" y="81"/>
                    </a:lnTo>
                    <a:lnTo>
                      <a:pt x="3" y="0"/>
                    </a:lnTo>
                    <a:close/>
                    <a:moveTo>
                      <a:pt x="719" y="0"/>
                    </a:moveTo>
                    <a:lnTo>
                      <a:pt x="719" y="0"/>
                    </a:lnTo>
                    <a:lnTo>
                      <a:pt x="719" y="81"/>
                    </a:lnTo>
                    <a:lnTo>
                      <a:pt x="719" y="81"/>
                    </a:lnTo>
                    <a:lnTo>
                      <a:pt x="719" y="0"/>
                    </a:lnTo>
                    <a:close/>
                  </a:path>
                </a:pathLst>
              </a:custGeom>
              <a:solidFill>
                <a:srgbClr val="CE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55" name="Freeform 27"/>
              <p:cNvSpPr>
                <a:spLocks noEditPoints="1"/>
              </p:cNvSpPr>
              <p:nvPr/>
            </p:nvSpPr>
            <p:spPr bwMode="auto">
              <a:xfrm>
                <a:off x="3638550" y="4357688"/>
                <a:ext cx="1141413" cy="128588"/>
              </a:xfrm>
              <a:custGeom>
                <a:avLst/>
                <a:gdLst>
                  <a:gd name="T0" fmla="*/ 3 w 719"/>
                  <a:gd name="T1" fmla="*/ 0 h 81"/>
                  <a:gd name="T2" fmla="*/ 0 w 719"/>
                  <a:gd name="T3" fmla="*/ 0 h 81"/>
                  <a:gd name="T4" fmla="*/ 0 w 719"/>
                  <a:gd name="T5" fmla="*/ 81 h 81"/>
                  <a:gd name="T6" fmla="*/ 3 w 719"/>
                  <a:gd name="T7" fmla="*/ 81 h 81"/>
                  <a:gd name="T8" fmla="*/ 3 w 719"/>
                  <a:gd name="T9" fmla="*/ 0 h 81"/>
                  <a:gd name="T10" fmla="*/ 719 w 719"/>
                  <a:gd name="T11" fmla="*/ 0 h 81"/>
                  <a:gd name="T12" fmla="*/ 719 w 719"/>
                  <a:gd name="T13" fmla="*/ 0 h 81"/>
                  <a:gd name="T14" fmla="*/ 719 w 719"/>
                  <a:gd name="T15" fmla="*/ 81 h 81"/>
                  <a:gd name="T16" fmla="*/ 719 w 719"/>
                  <a:gd name="T17" fmla="*/ 81 h 81"/>
                  <a:gd name="T18" fmla="*/ 719 w 719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81">
                    <a:moveTo>
                      <a:pt x="3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3" y="81"/>
                    </a:lnTo>
                    <a:lnTo>
                      <a:pt x="3" y="0"/>
                    </a:lnTo>
                    <a:moveTo>
                      <a:pt x="719" y="0"/>
                    </a:moveTo>
                    <a:lnTo>
                      <a:pt x="719" y="0"/>
                    </a:lnTo>
                    <a:lnTo>
                      <a:pt x="719" y="81"/>
                    </a:lnTo>
                    <a:lnTo>
                      <a:pt x="719" y="81"/>
                    </a:lnTo>
                    <a:lnTo>
                      <a:pt x="7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56" name="Freeform 28"/>
              <p:cNvSpPr>
                <a:spLocks noEditPoints="1"/>
              </p:cNvSpPr>
              <p:nvPr/>
            </p:nvSpPr>
            <p:spPr bwMode="auto">
              <a:xfrm>
                <a:off x="3643313" y="4357688"/>
                <a:ext cx="1136650" cy="128588"/>
              </a:xfrm>
              <a:custGeom>
                <a:avLst/>
                <a:gdLst>
                  <a:gd name="T0" fmla="*/ 88 w 716"/>
                  <a:gd name="T1" fmla="*/ 0 h 81"/>
                  <a:gd name="T2" fmla="*/ 0 w 716"/>
                  <a:gd name="T3" fmla="*/ 0 h 81"/>
                  <a:gd name="T4" fmla="*/ 0 w 716"/>
                  <a:gd name="T5" fmla="*/ 81 h 81"/>
                  <a:gd name="T6" fmla="*/ 88 w 716"/>
                  <a:gd name="T7" fmla="*/ 81 h 81"/>
                  <a:gd name="T8" fmla="*/ 88 w 716"/>
                  <a:gd name="T9" fmla="*/ 0 h 81"/>
                  <a:gd name="T10" fmla="*/ 716 w 716"/>
                  <a:gd name="T11" fmla="*/ 0 h 81"/>
                  <a:gd name="T12" fmla="*/ 628 w 716"/>
                  <a:gd name="T13" fmla="*/ 0 h 81"/>
                  <a:gd name="T14" fmla="*/ 628 w 716"/>
                  <a:gd name="T15" fmla="*/ 81 h 81"/>
                  <a:gd name="T16" fmla="*/ 716 w 716"/>
                  <a:gd name="T17" fmla="*/ 81 h 81"/>
                  <a:gd name="T18" fmla="*/ 716 w 716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6" h="81">
                    <a:moveTo>
                      <a:pt x="88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88" y="81"/>
                    </a:lnTo>
                    <a:lnTo>
                      <a:pt x="88" y="0"/>
                    </a:lnTo>
                    <a:close/>
                    <a:moveTo>
                      <a:pt x="716" y="0"/>
                    </a:moveTo>
                    <a:lnTo>
                      <a:pt x="628" y="0"/>
                    </a:lnTo>
                    <a:lnTo>
                      <a:pt x="628" y="81"/>
                    </a:lnTo>
                    <a:lnTo>
                      <a:pt x="716" y="81"/>
                    </a:lnTo>
                    <a:lnTo>
                      <a:pt x="716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57" name="Freeform 29"/>
              <p:cNvSpPr>
                <a:spLocks noEditPoints="1"/>
              </p:cNvSpPr>
              <p:nvPr/>
            </p:nvSpPr>
            <p:spPr bwMode="auto">
              <a:xfrm>
                <a:off x="3643313" y="4357688"/>
                <a:ext cx="1136650" cy="128588"/>
              </a:xfrm>
              <a:custGeom>
                <a:avLst/>
                <a:gdLst>
                  <a:gd name="T0" fmla="*/ 88 w 716"/>
                  <a:gd name="T1" fmla="*/ 0 h 81"/>
                  <a:gd name="T2" fmla="*/ 0 w 716"/>
                  <a:gd name="T3" fmla="*/ 0 h 81"/>
                  <a:gd name="T4" fmla="*/ 0 w 716"/>
                  <a:gd name="T5" fmla="*/ 81 h 81"/>
                  <a:gd name="T6" fmla="*/ 88 w 716"/>
                  <a:gd name="T7" fmla="*/ 81 h 81"/>
                  <a:gd name="T8" fmla="*/ 88 w 716"/>
                  <a:gd name="T9" fmla="*/ 0 h 81"/>
                  <a:gd name="T10" fmla="*/ 716 w 716"/>
                  <a:gd name="T11" fmla="*/ 0 h 81"/>
                  <a:gd name="T12" fmla="*/ 628 w 716"/>
                  <a:gd name="T13" fmla="*/ 0 h 81"/>
                  <a:gd name="T14" fmla="*/ 628 w 716"/>
                  <a:gd name="T15" fmla="*/ 81 h 81"/>
                  <a:gd name="T16" fmla="*/ 716 w 716"/>
                  <a:gd name="T17" fmla="*/ 81 h 81"/>
                  <a:gd name="T18" fmla="*/ 716 w 716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6" h="81">
                    <a:moveTo>
                      <a:pt x="88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88" y="81"/>
                    </a:lnTo>
                    <a:lnTo>
                      <a:pt x="88" y="0"/>
                    </a:lnTo>
                    <a:moveTo>
                      <a:pt x="716" y="0"/>
                    </a:moveTo>
                    <a:lnTo>
                      <a:pt x="628" y="0"/>
                    </a:lnTo>
                    <a:lnTo>
                      <a:pt x="628" y="81"/>
                    </a:lnTo>
                    <a:lnTo>
                      <a:pt x="716" y="81"/>
                    </a:lnTo>
                    <a:lnTo>
                      <a:pt x="7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58" name="Rectangle 30"/>
              <p:cNvSpPr>
                <a:spLocks noChangeArrowheads="1"/>
              </p:cNvSpPr>
              <p:nvPr/>
            </p:nvSpPr>
            <p:spPr bwMode="auto">
              <a:xfrm>
                <a:off x="3783013" y="4357688"/>
                <a:ext cx="857250" cy="12858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59" name="Rectangle 31"/>
              <p:cNvSpPr>
                <a:spLocks noChangeArrowheads="1"/>
              </p:cNvSpPr>
              <p:nvPr/>
            </p:nvSpPr>
            <p:spPr bwMode="auto">
              <a:xfrm>
                <a:off x="3783013" y="4357688"/>
                <a:ext cx="857250" cy="128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60" name="Rectangle 32"/>
              <p:cNvSpPr>
                <a:spLocks noChangeArrowheads="1"/>
              </p:cNvSpPr>
              <p:nvPr/>
            </p:nvSpPr>
            <p:spPr bwMode="auto">
              <a:xfrm>
                <a:off x="3638550" y="3703638"/>
                <a:ext cx="1141413" cy="75565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r>
                  <a:rPr lang="en-US" sz="2400" b="1" dirty="0">
                    <a:solidFill>
                      <a:schemeClr val="bg1"/>
                    </a:solidFill>
                    <a:latin typeface="思源黑体 Light" panose="020B0300000000000000" pitchFamily="34" charset="-122"/>
                    <a:cs typeface="+mn-ea"/>
                    <a:sym typeface="+mn-lt"/>
                  </a:rPr>
                  <a:t>01</a:t>
                </a:r>
              </a:p>
            </p:txBody>
          </p:sp>
          <p:sp>
            <p:nvSpPr>
              <p:cNvPr id="161" name="Oval 33"/>
              <p:cNvSpPr>
                <a:spLocks noChangeArrowheads="1"/>
              </p:cNvSpPr>
              <p:nvPr/>
            </p:nvSpPr>
            <p:spPr bwMode="auto">
              <a:xfrm>
                <a:off x="3921125" y="5411788"/>
                <a:ext cx="69850" cy="6985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62" name="Oval 34"/>
              <p:cNvSpPr>
                <a:spLocks noChangeArrowheads="1"/>
              </p:cNvSpPr>
              <p:nvPr/>
            </p:nvSpPr>
            <p:spPr bwMode="auto">
              <a:xfrm>
                <a:off x="4094163" y="5411788"/>
                <a:ext cx="66675" cy="6985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63" name="Oval 35"/>
              <p:cNvSpPr>
                <a:spLocks noChangeArrowheads="1"/>
              </p:cNvSpPr>
              <p:nvPr/>
            </p:nvSpPr>
            <p:spPr bwMode="auto">
              <a:xfrm>
                <a:off x="4267200" y="5411788"/>
                <a:ext cx="66675" cy="6985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64" name="Oval 36"/>
              <p:cNvSpPr>
                <a:spLocks noChangeArrowheads="1"/>
              </p:cNvSpPr>
              <p:nvPr/>
            </p:nvSpPr>
            <p:spPr bwMode="auto">
              <a:xfrm>
                <a:off x="4437063" y="5411788"/>
                <a:ext cx="68263" cy="6985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</p:grpSp>
        <p:grpSp>
          <p:nvGrpSpPr>
            <p:cNvPr id="165" name="Group 37"/>
            <p:cNvGrpSpPr/>
            <p:nvPr/>
          </p:nvGrpSpPr>
          <p:grpSpPr>
            <a:xfrm rot="5400000" flipV="1">
              <a:off x="3772043" y="2496185"/>
              <a:ext cx="961102" cy="2061221"/>
              <a:chOff x="3638550" y="3703638"/>
              <a:chExt cx="1141413" cy="2447925"/>
            </a:xfrm>
          </p:grpSpPr>
          <p:sp>
            <p:nvSpPr>
              <p:cNvPr id="166" name="Freeform 20"/>
              <p:cNvSpPr/>
              <p:nvPr/>
            </p:nvSpPr>
            <p:spPr bwMode="auto">
              <a:xfrm>
                <a:off x="3643313" y="3708400"/>
                <a:ext cx="1136650" cy="1824038"/>
              </a:xfrm>
              <a:custGeom>
                <a:avLst/>
                <a:gdLst>
                  <a:gd name="T0" fmla="*/ 0 w 716"/>
                  <a:gd name="T1" fmla="*/ 0 h 1149"/>
                  <a:gd name="T2" fmla="*/ 0 w 716"/>
                  <a:gd name="T3" fmla="*/ 883 h 1149"/>
                  <a:gd name="T4" fmla="*/ 358 w 716"/>
                  <a:gd name="T5" fmla="*/ 1149 h 1149"/>
                  <a:gd name="T6" fmla="*/ 716 w 716"/>
                  <a:gd name="T7" fmla="*/ 883 h 1149"/>
                  <a:gd name="T8" fmla="*/ 716 w 716"/>
                  <a:gd name="T9" fmla="*/ 0 h 1149"/>
                  <a:gd name="T10" fmla="*/ 0 w 716"/>
                  <a:gd name="T11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6" h="1149">
                    <a:moveTo>
                      <a:pt x="0" y="0"/>
                    </a:moveTo>
                    <a:lnTo>
                      <a:pt x="0" y="883"/>
                    </a:lnTo>
                    <a:lnTo>
                      <a:pt x="358" y="1149"/>
                    </a:lnTo>
                    <a:lnTo>
                      <a:pt x="716" y="883"/>
                    </a:lnTo>
                    <a:lnTo>
                      <a:pt x="7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67" name="Freeform 21"/>
              <p:cNvSpPr/>
              <p:nvPr/>
            </p:nvSpPr>
            <p:spPr bwMode="auto">
              <a:xfrm>
                <a:off x="3643313" y="3708400"/>
                <a:ext cx="1136650" cy="1824038"/>
              </a:xfrm>
              <a:custGeom>
                <a:avLst/>
                <a:gdLst>
                  <a:gd name="T0" fmla="*/ 0 w 716"/>
                  <a:gd name="T1" fmla="*/ 0 h 1149"/>
                  <a:gd name="T2" fmla="*/ 0 w 716"/>
                  <a:gd name="T3" fmla="*/ 883 h 1149"/>
                  <a:gd name="T4" fmla="*/ 358 w 716"/>
                  <a:gd name="T5" fmla="*/ 1149 h 1149"/>
                  <a:gd name="T6" fmla="*/ 716 w 716"/>
                  <a:gd name="T7" fmla="*/ 883 h 1149"/>
                  <a:gd name="T8" fmla="*/ 716 w 716"/>
                  <a:gd name="T9" fmla="*/ 0 h 1149"/>
                  <a:gd name="T10" fmla="*/ 0 w 716"/>
                  <a:gd name="T11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6" h="1149">
                    <a:moveTo>
                      <a:pt x="0" y="0"/>
                    </a:moveTo>
                    <a:lnTo>
                      <a:pt x="0" y="883"/>
                    </a:lnTo>
                    <a:lnTo>
                      <a:pt x="358" y="1149"/>
                    </a:lnTo>
                    <a:lnTo>
                      <a:pt x="716" y="883"/>
                    </a:lnTo>
                    <a:lnTo>
                      <a:pt x="71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68" name="Freeform 22"/>
              <p:cNvSpPr/>
              <p:nvPr/>
            </p:nvSpPr>
            <p:spPr bwMode="auto">
              <a:xfrm>
                <a:off x="3783013" y="4084638"/>
                <a:ext cx="857250" cy="2066925"/>
              </a:xfrm>
              <a:custGeom>
                <a:avLst/>
                <a:gdLst>
                  <a:gd name="T0" fmla="*/ 540 w 540"/>
                  <a:gd name="T1" fmla="*/ 1191 h 1302"/>
                  <a:gd name="T2" fmla="*/ 270 w 540"/>
                  <a:gd name="T3" fmla="*/ 1302 h 1302"/>
                  <a:gd name="T4" fmla="*/ 0 w 540"/>
                  <a:gd name="T5" fmla="*/ 1191 h 1302"/>
                  <a:gd name="T6" fmla="*/ 0 w 540"/>
                  <a:gd name="T7" fmla="*/ 595 h 1302"/>
                  <a:gd name="T8" fmla="*/ 0 w 540"/>
                  <a:gd name="T9" fmla="*/ 0 h 1302"/>
                  <a:gd name="T10" fmla="*/ 270 w 540"/>
                  <a:gd name="T11" fmla="*/ 0 h 1302"/>
                  <a:gd name="T12" fmla="*/ 540 w 540"/>
                  <a:gd name="T13" fmla="*/ 0 h 1302"/>
                  <a:gd name="T14" fmla="*/ 540 w 540"/>
                  <a:gd name="T15" fmla="*/ 595 h 1302"/>
                  <a:gd name="T16" fmla="*/ 540 w 540"/>
                  <a:gd name="T17" fmla="*/ 1191 h 1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0" h="1302">
                    <a:moveTo>
                      <a:pt x="540" y="1191"/>
                    </a:moveTo>
                    <a:lnTo>
                      <a:pt x="270" y="1302"/>
                    </a:lnTo>
                    <a:lnTo>
                      <a:pt x="0" y="1191"/>
                    </a:lnTo>
                    <a:lnTo>
                      <a:pt x="0" y="595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540" y="0"/>
                    </a:lnTo>
                    <a:lnTo>
                      <a:pt x="540" y="595"/>
                    </a:lnTo>
                    <a:lnTo>
                      <a:pt x="540" y="119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69" name="Freeform 23"/>
              <p:cNvSpPr/>
              <p:nvPr/>
            </p:nvSpPr>
            <p:spPr bwMode="auto">
              <a:xfrm>
                <a:off x="3783013" y="4084638"/>
                <a:ext cx="857250" cy="2066925"/>
              </a:xfrm>
              <a:custGeom>
                <a:avLst/>
                <a:gdLst>
                  <a:gd name="T0" fmla="*/ 540 w 540"/>
                  <a:gd name="T1" fmla="*/ 1191 h 1302"/>
                  <a:gd name="T2" fmla="*/ 270 w 540"/>
                  <a:gd name="T3" fmla="*/ 1302 h 1302"/>
                  <a:gd name="T4" fmla="*/ 0 w 540"/>
                  <a:gd name="T5" fmla="*/ 1191 h 1302"/>
                  <a:gd name="T6" fmla="*/ 0 w 540"/>
                  <a:gd name="T7" fmla="*/ 595 h 1302"/>
                  <a:gd name="T8" fmla="*/ 0 w 540"/>
                  <a:gd name="T9" fmla="*/ 0 h 1302"/>
                  <a:gd name="T10" fmla="*/ 270 w 540"/>
                  <a:gd name="T11" fmla="*/ 0 h 1302"/>
                  <a:gd name="T12" fmla="*/ 540 w 540"/>
                  <a:gd name="T13" fmla="*/ 0 h 1302"/>
                  <a:gd name="T14" fmla="*/ 540 w 540"/>
                  <a:gd name="T15" fmla="*/ 595 h 1302"/>
                  <a:gd name="T16" fmla="*/ 540 w 540"/>
                  <a:gd name="T17" fmla="*/ 1191 h 1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0" h="1302">
                    <a:moveTo>
                      <a:pt x="540" y="1191"/>
                    </a:moveTo>
                    <a:lnTo>
                      <a:pt x="270" y="1302"/>
                    </a:lnTo>
                    <a:lnTo>
                      <a:pt x="0" y="1191"/>
                    </a:lnTo>
                    <a:lnTo>
                      <a:pt x="0" y="595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540" y="0"/>
                    </a:lnTo>
                    <a:lnTo>
                      <a:pt x="540" y="595"/>
                    </a:lnTo>
                    <a:lnTo>
                      <a:pt x="540" y="119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70" name="Freeform 24"/>
              <p:cNvSpPr/>
              <p:nvPr/>
            </p:nvSpPr>
            <p:spPr bwMode="auto">
              <a:xfrm>
                <a:off x="3783013" y="5815013"/>
                <a:ext cx="857250" cy="336550"/>
              </a:xfrm>
              <a:custGeom>
                <a:avLst/>
                <a:gdLst>
                  <a:gd name="T0" fmla="*/ 0 w 540"/>
                  <a:gd name="T1" fmla="*/ 0 h 212"/>
                  <a:gd name="T2" fmla="*/ 0 w 540"/>
                  <a:gd name="T3" fmla="*/ 101 h 212"/>
                  <a:gd name="T4" fmla="*/ 270 w 540"/>
                  <a:gd name="T5" fmla="*/ 212 h 212"/>
                  <a:gd name="T6" fmla="*/ 540 w 540"/>
                  <a:gd name="T7" fmla="*/ 101 h 212"/>
                  <a:gd name="T8" fmla="*/ 540 w 540"/>
                  <a:gd name="T9" fmla="*/ 0 h 212"/>
                  <a:gd name="T10" fmla="*/ 270 w 540"/>
                  <a:gd name="T11" fmla="*/ 112 h 212"/>
                  <a:gd name="T12" fmla="*/ 0 w 540"/>
                  <a:gd name="T1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0" h="212">
                    <a:moveTo>
                      <a:pt x="0" y="0"/>
                    </a:moveTo>
                    <a:lnTo>
                      <a:pt x="0" y="101"/>
                    </a:lnTo>
                    <a:lnTo>
                      <a:pt x="270" y="212"/>
                    </a:lnTo>
                    <a:lnTo>
                      <a:pt x="540" y="101"/>
                    </a:lnTo>
                    <a:lnTo>
                      <a:pt x="540" y="0"/>
                    </a:lnTo>
                    <a:lnTo>
                      <a:pt x="270" y="1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71" name="Freeform 25"/>
              <p:cNvSpPr/>
              <p:nvPr/>
            </p:nvSpPr>
            <p:spPr bwMode="auto">
              <a:xfrm>
                <a:off x="3783013" y="5570538"/>
                <a:ext cx="857250" cy="280988"/>
              </a:xfrm>
              <a:custGeom>
                <a:avLst/>
                <a:gdLst>
                  <a:gd name="T0" fmla="*/ 0 w 540"/>
                  <a:gd name="T1" fmla="*/ 0 h 177"/>
                  <a:gd name="T2" fmla="*/ 0 w 540"/>
                  <a:gd name="T3" fmla="*/ 65 h 177"/>
                  <a:gd name="T4" fmla="*/ 270 w 540"/>
                  <a:gd name="T5" fmla="*/ 177 h 177"/>
                  <a:gd name="T6" fmla="*/ 540 w 540"/>
                  <a:gd name="T7" fmla="*/ 65 h 177"/>
                  <a:gd name="T8" fmla="*/ 540 w 540"/>
                  <a:gd name="T9" fmla="*/ 0 h 177"/>
                  <a:gd name="T10" fmla="*/ 270 w 540"/>
                  <a:gd name="T11" fmla="*/ 110 h 177"/>
                  <a:gd name="T12" fmla="*/ 0 w 540"/>
                  <a:gd name="T13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0" h="177">
                    <a:moveTo>
                      <a:pt x="0" y="0"/>
                    </a:moveTo>
                    <a:lnTo>
                      <a:pt x="0" y="65"/>
                    </a:lnTo>
                    <a:lnTo>
                      <a:pt x="270" y="177"/>
                    </a:lnTo>
                    <a:lnTo>
                      <a:pt x="540" y="65"/>
                    </a:lnTo>
                    <a:lnTo>
                      <a:pt x="540" y="0"/>
                    </a:lnTo>
                    <a:lnTo>
                      <a:pt x="270" y="1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72" name="Freeform 26"/>
              <p:cNvSpPr>
                <a:spLocks noEditPoints="1"/>
              </p:cNvSpPr>
              <p:nvPr/>
            </p:nvSpPr>
            <p:spPr bwMode="auto">
              <a:xfrm>
                <a:off x="3638550" y="4357688"/>
                <a:ext cx="1141413" cy="128588"/>
              </a:xfrm>
              <a:custGeom>
                <a:avLst/>
                <a:gdLst>
                  <a:gd name="T0" fmla="*/ 3 w 719"/>
                  <a:gd name="T1" fmla="*/ 0 h 81"/>
                  <a:gd name="T2" fmla="*/ 0 w 719"/>
                  <a:gd name="T3" fmla="*/ 0 h 81"/>
                  <a:gd name="T4" fmla="*/ 0 w 719"/>
                  <a:gd name="T5" fmla="*/ 81 h 81"/>
                  <a:gd name="T6" fmla="*/ 3 w 719"/>
                  <a:gd name="T7" fmla="*/ 81 h 81"/>
                  <a:gd name="T8" fmla="*/ 3 w 719"/>
                  <a:gd name="T9" fmla="*/ 0 h 81"/>
                  <a:gd name="T10" fmla="*/ 719 w 719"/>
                  <a:gd name="T11" fmla="*/ 0 h 81"/>
                  <a:gd name="T12" fmla="*/ 719 w 719"/>
                  <a:gd name="T13" fmla="*/ 0 h 81"/>
                  <a:gd name="T14" fmla="*/ 719 w 719"/>
                  <a:gd name="T15" fmla="*/ 81 h 81"/>
                  <a:gd name="T16" fmla="*/ 719 w 719"/>
                  <a:gd name="T17" fmla="*/ 81 h 81"/>
                  <a:gd name="T18" fmla="*/ 719 w 719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81">
                    <a:moveTo>
                      <a:pt x="3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3" y="81"/>
                    </a:lnTo>
                    <a:lnTo>
                      <a:pt x="3" y="0"/>
                    </a:lnTo>
                    <a:close/>
                    <a:moveTo>
                      <a:pt x="719" y="0"/>
                    </a:moveTo>
                    <a:lnTo>
                      <a:pt x="719" y="0"/>
                    </a:lnTo>
                    <a:lnTo>
                      <a:pt x="719" y="81"/>
                    </a:lnTo>
                    <a:lnTo>
                      <a:pt x="719" y="81"/>
                    </a:lnTo>
                    <a:lnTo>
                      <a:pt x="719" y="0"/>
                    </a:lnTo>
                    <a:close/>
                  </a:path>
                </a:pathLst>
              </a:custGeom>
              <a:solidFill>
                <a:srgbClr val="CE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73" name="Freeform 27"/>
              <p:cNvSpPr>
                <a:spLocks noEditPoints="1"/>
              </p:cNvSpPr>
              <p:nvPr/>
            </p:nvSpPr>
            <p:spPr bwMode="auto">
              <a:xfrm>
                <a:off x="3638550" y="4357688"/>
                <a:ext cx="1141413" cy="128588"/>
              </a:xfrm>
              <a:custGeom>
                <a:avLst/>
                <a:gdLst>
                  <a:gd name="T0" fmla="*/ 3 w 719"/>
                  <a:gd name="T1" fmla="*/ 0 h 81"/>
                  <a:gd name="T2" fmla="*/ 0 w 719"/>
                  <a:gd name="T3" fmla="*/ 0 h 81"/>
                  <a:gd name="T4" fmla="*/ 0 w 719"/>
                  <a:gd name="T5" fmla="*/ 81 h 81"/>
                  <a:gd name="T6" fmla="*/ 3 w 719"/>
                  <a:gd name="T7" fmla="*/ 81 h 81"/>
                  <a:gd name="T8" fmla="*/ 3 w 719"/>
                  <a:gd name="T9" fmla="*/ 0 h 81"/>
                  <a:gd name="T10" fmla="*/ 719 w 719"/>
                  <a:gd name="T11" fmla="*/ 0 h 81"/>
                  <a:gd name="T12" fmla="*/ 719 w 719"/>
                  <a:gd name="T13" fmla="*/ 0 h 81"/>
                  <a:gd name="T14" fmla="*/ 719 w 719"/>
                  <a:gd name="T15" fmla="*/ 81 h 81"/>
                  <a:gd name="T16" fmla="*/ 719 w 719"/>
                  <a:gd name="T17" fmla="*/ 81 h 81"/>
                  <a:gd name="T18" fmla="*/ 719 w 719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81">
                    <a:moveTo>
                      <a:pt x="3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3" y="81"/>
                    </a:lnTo>
                    <a:lnTo>
                      <a:pt x="3" y="0"/>
                    </a:lnTo>
                    <a:moveTo>
                      <a:pt x="719" y="0"/>
                    </a:moveTo>
                    <a:lnTo>
                      <a:pt x="719" y="0"/>
                    </a:lnTo>
                    <a:lnTo>
                      <a:pt x="719" y="81"/>
                    </a:lnTo>
                    <a:lnTo>
                      <a:pt x="719" y="81"/>
                    </a:lnTo>
                    <a:lnTo>
                      <a:pt x="7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74" name="Freeform 28"/>
              <p:cNvSpPr>
                <a:spLocks noEditPoints="1"/>
              </p:cNvSpPr>
              <p:nvPr/>
            </p:nvSpPr>
            <p:spPr bwMode="auto">
              <a:xfrm>
                <a:off x="3643313" y="4357688"/>
                <a:ext cx="1136650" cy="128588"/>
              </a:xfrm>
              <a:custGeom>
                <a:avLst/>
                <a:gdLst>
                  <a:gd name="T0" fmla="*/ 88 w 716"/>
                  <a:gd name="T1" fmla="*/ 0 h 81"/>
                  <a:gd name="T2" fmla="*/ 0 w 716"/>
                  <a:gd name="T3" fmla="*/ 0 h 81"/>
                  <a:gd name="T4" fmla="*/ 0 w 716"/>
                  <a:gd name="T5" fmla="*/ 81 h 81"/>
                  <a:gd name="T6" fmla="*/ 88 w 716"/>
                  <a:gd name="T7" fmla="*/ 81 h 81"/>
                  <a:gd name="T8" fmla="*/ 88 w 716"/>
                  <a:gd name="T9" fmla="*/ 0 h 81"/>
                  <a:gd name="T10" fmla="*/ 716 w 716"/>
                  <a:gd name="T11" fmla="*/ 0 h 81"/>
                  <a:gd name="T12" fmla="*/ 628 w 716"/>
                  <a:gd name="T13" fmla="*/ 0 h 81"/>
                  <a:gd name="T14" fmla="*/ 628 w 716"/>
                  <a:gd name="T15" fmla="*/ 81 h 81"/>
                  <a:gd name="T16" fmla="*/ 716 w 716"/>
                  <a:gd name="T17" fmla="*/ 81 h 81"/>
                  <a:gd name="T18" fmla="*/ 716 w 716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6" h="81">
                    <a:moveTo>
                      <a:pt x="88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88" y="81"/>
                    </a:lnTo>
                    <a:lnTo>
                      <a:pt x="88" y="0"/>
                    </a:lnTo>
                    <a:close/>
                    <a:moveTo>
                      <a:pt x="716" y="0"/>
                    </a:moveTo>
                    <a:lnTo>
                      <a:pt x="628" y="0"/>
                    </a:lnTo>
                    <a:lnTo>
                      <a:pt x="628" y="81"/>
                    </a:lnTo>
                    <a:lnTo>
                      <a:pt x="716" y="81"/>
                    </a:lnTo>
                    <a:lnTo>
                      <a:pt x="71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75" name="Freeform 29"/>
              <p:cNvSpPr>
                <a:spLocks noEditPoints="1"/>
              </p:cNvSpPr>
              <p:nvPr/>
            </p:nvSpPr>
            <p:spPr bwMode="auto">
              <a:xfrm>
                <a:off x="3643313" y="4357688"/>
                <a:ext cx="1136650" cy="128588"/>
              </a:xfrm>
              <a:custGeom>
                <a:avLst/>
                <a:gdLst>
                  <a:gd name="T0" fmla="*/ 88 w 716"/>
                  <a:gd name="T1" fmla="*/ 0 h 81"/>
                  <a:gd name="T2" fmla="*/ 0 w 716"/>
                  <a:gd name="T3" fmla="*/ 0 h 81"/>
                  <a:gd name="T4" fmla="*/ 0 w 716"/>
                  <a:gd name="T5" fmla="*/ 81 h 81"/>
                  <a:gd name="T6" fmla="*/ 88 w 716"/>
                  <a:gd name="T7" fmla="*/ 81 h 81"/>
                  <a:gd name="T8" fmla="*/ 88 w 716"/>
                  <a:gd name="T9" fmla="*/ 0 h 81"/>
                  <a:gd name="T10" fmla="*/ 716 w 716"/>
                  <a:gd name="T11" fmla="*/ 0 h 81"/>
                  <a:gd name="T12" fmla="*/ 628 w 716"/>
                  <a:gd name="T13" fmla="*/ 0 h 81"/>
                  <a:gd name="T14" fmla="*/ 628 w 716"/>
                  <a:gd name="T15" fmla="*/ 81 h 81"/>
                  <a:gd name="T16" fmla="*/ 716 w 716"/>
                  <a:gd name="T17" fmla="*/ 81 h 81"/>
                  <a:gd name="T18" fmla="*/ 716 w 716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6" h="81">
                    <a:moveTo>
                      <a:pt x="88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88" y="81"/>
                    </a:lnTo>
                    <a:lnTo>
                      <a:pt x="88" y="0"/>
                    </a:lnTo>
                    <a:moveTo>
                      <a:pt x="716" y="0"/>
                    </a:moveTo>
                    <a:lnTo>
                      <a:pt x="628" y="0"/>
                    </a:lnTo>
                    <a:lnTo>
                      <a:pt x="628" y="81"/>
                    </a:lnTo>
                    <a:lnTo>
                      <a:pt x="716" y="81"/>
                    </a:lnTo>
                    <a:lnTo>
                      <a:pt x="7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76" name="Rectangle 30"/>
              <p:cNvSpPr>
                <a:spLocks noChangeArrowheads="1"/>
              </p:cNvSpPr>
              <p:nvPr/>
            </p:nvSpPr>
            <p:spPr bwMode="auto">
              <a:xfrm>
                <a:off x="3783013" y="4357688"/>
                <a:ext cx="857250" cy="12858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77" name="Rectangle 31"/>
              <p:cNvSpPr>
                <a:spLocks noChangeArrowheads="1"/>
              </p:cNvSpPr>
              <p:nvPr/>
            </p:nvSpPr>
            <p:spPr bwMode="auto">
              <a:xfrm>
                <a:off x="3783013" y="4357688"/>
                <a:ext cx="857250" cy="128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78" name="Rectangle 32"/>
              <p:cNvSpPr>
                <a:spLocks noChangeArrowheads="1"/>
              </p:cNvSpPr>
              <p:nvPr/>
            </p:nvSpPr>
            <p:spPr bwMode="auto">
              <a:xfrm>
                <a:off x="3638550" y="3703638"/>
                <a:ext cx="1141413" cy="75565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r>
                  <a:rPr lang="en-US" sz="2400" b="1" dirty="0">
                    <a:solidFill>
                      <a:schemeClr val="bg1"/>
                    </a:solidFill>
                    <a:latin typeface="思源黑体 Light" panose="020B0300000000000000" pitchFamily="34" charset="-122"/>
                    <a:cs typeface="+mn-ea"/>
                    <a:sym typeface="+mn-lt"/>
                  </a:rPr>
                  <a:t>02</a:t>
                </a:r>
              </a:p>
            </p:txBody>
          </p:sp>
          <p:sp>
            <p:nvSpPr>
              <p:cNvPr id="179" name="Oval 33"/>
              <p:cNvSpPr>
                <a:spLocks noChangeArrowheads="1"/>
              </p:cNvSpPr>
              <p:nvPr/>
            </p:nvSpPr>
            <p:spPr bwMode="auto">
              <a:xfrm>
                <a:off x="3921125" y="5411788"/>
                <a:ext cx="69850" cy="6985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80" name="Oval 34"/>
              <p:cNvSpPr>
                <a:spLocks noChangeArrowheads="1"/>
              </p:cNvSpPr>
              <p:nvPr/>
            </p:nvSpPr>
            <p:spPr bwMode="auto">
              <a:xfrm>
                <a:off x="4094163" y="5411788"/>
                <a:ext cx="66675" cy="6985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81" name="Oval 35"/>
              <p:cNvSpPr>
                <a:spLocks noChangeArrowheads="1"/>
              </p:cNvSpPr>
              <p:nvPr/>
            </p:nvSpPr>
            <p:spPr bwMode="auto">
              <a:xfrm>
                <a:off x="4267200" y="5411788"/>
                <a:ext cx="66675" cy="6985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82" name="Oval 36"/>
              <p:cNvSpPr>
                <a:spLocks noChangeArrowheads="1"/>
              </p:cNvSpPr>
              <p:nvPr/>
            </p:nvSpPr>
            <p:spPr bwMode="auto">
              <a:xfrm>
                <a:off x="4437063" y="5411788"/>
                <a:ext cx="68263" cy="6985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</p:grpSp>
        <p:grpSp>
          <p:nvGrpSpPr>
            <p:cNvPr id="183" name="Group 55"/>
            <p:cNvGrpSpPr/>
            <p:nvPr/>
          </p:nvGrpSpPr>
          <p:grpSpPr>
            <a:xfrm rot="5400000" flipV="1">
              <a:off x="3772043" y="3792802"/>
              <a:ext cx="961102" cy="2061221"/>
              <a:chOff x="3638550" y="3703638"/>
              <a:chExt cx="1141413" cy="2447925"/>
            </a:xfrm>
          </p:grpSpPr>
          <p:sp>
            <p:nvSpPr>
              <p:cNvPr id="184" name="Freeform 20"/>
              <p:cNvSpPr/>
              <p:nvPr/>
            </p:nvSpPr>
            <p:spPr bwMode="auto">
              <a:xfrm>
                <a:off x="3643313" y="3708400"/>
                <a:ext cx="1136650" cy="1824038"/>
              </a:xfrm>
              <a:custGeom>
                <a:avLst/>
                <a:gdLst>
                  <a:gd name="T0" fmla="*/ 0 w 716"/>
                  <a:gd name="T1" fmla="*/ 0 h 1149"/>
                  <a:gd name="T2" fmla="*/ 0 w 716"/>
                  <a:gd name="T3" fmla="*/ 883 h 1149"/>
                  <a:gd name="T4" fmla="*/ 358 w 716"/>
                  <a:gd name="T5" fmla="*/ 1149 h 1149"/>
                  <a:gd name="T6" fmla="*/ 716 w 716"/>
                  <a:gd name="T7" fmla="*/ 883 h 1149"/>
                  <a:gd name="T8" fmla="*/ 716 w 716"/>
                  <a:gd name="T9" fmla="*/ 0 h 1149"/>
                  <a:gd name="T10" fmla="*/ 0 w 716"/>
                  <a:gd name="T11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6" h="1149">
                    <a:moveTo>
                      <a:pt x="0" y="0"/>
                    </a:moveTo>
                    <a:lnTo>
                      <a:pt x="0" y="883"/>
                    </a:lnTo>
                    <a:lnTo>
                      <a:pt x="358" y="1149"/>
                    </a:lnTo>
                    <a:lnTo>
                      <a:pt x="716" y="883"/>
                    </a:lnTo>
                    <a:lnTo>
                      <a:pt x="7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85" name="Freeform 21"/>
              <p:cNvSpPr/>
              <p:nvPr/>
            </p:nvSpPr>
            <p:spPr bwMode="auto">
              <a:xfrm>
                <a:off x="3643313" y="3708400"/>
                <a:ext cx="1136650" cy="1824038"/>
              </a:xfrm>
              <a:custGeom>
                <a:avLst/>
                <a:gdLst>
                  <a:gd name="T0" fmla="*/ 0 w 716"/>
                  <a:gd name="T1" fmla="*/ 0 h 1149"/>
                  <a:gd name="T2" fmla="*/ 0 w 716"/>
                  <a:gd name="T3" fmla="*/ 883 h 1149"/>
                  <a:gd name="T4" fmla="*/ 358 w 716"/>
                  <a:gd name="T5" fmla="*/ 1149 h 1149"/>
                  <a:gd name="T6" fmla="*/ 716 w 716"/>
                  <a:gd name="T7" fmla="*/ 883 h 1149"/>
                  <a:gd name="T8" fmla="*/ 716 w 716"/>
                  <a:gd name="T9" fmla="*/ 0 h 1149"/>
                  <a:gd name="T10" fmla="*/ 0 w 716"/>
                  <a:gd name="T11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6" h="1149">
                    <a:moveTo>
                      <a:pt x="0" y="0"/>
                    </a:moveTo>
                    <a:lnTo>
                      <a:pt x="0" y="883"/>
                    </a:lnTo>
                    <a:lnTo>
                      <a:pt x="358" y="1149"/>
                    </a:lnTo>
                    <a:lnTo>
                      <a:pt x="716" y="883"/>
                    </a:lnTo>
                    <a:lnTo>
                      <a:pt x="71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86" name="Freeform 22"/>
              <p:cNvSpPr/>
              <p:nvPr/>
            </p:nvSpPr>
            <p:spPr bwMode="auto">
              <a:xfrm>
                <a:off x="3783013" y="4084638"/>
                <a:ext cx="857250" cy="2066925"/>
              </a:xfrm>
              <a:custGeom>
                <a:avLst/>
                <a:gdLst>
                  <a:gd name="T0" fmla="*/ 540 w 540"/>
                  <a:gd name="T1" fmla="*/ 1191 h 1302"/>
                  <a:gd name="T2" fmla="*/ 270 w 540"/>
                  <a:gd name="T3" fmla="*/ 1302 h 1302"/>
                  <a:gd name="T4" fmla="*/ 0 w 540"/>
                  <a:gd name="T5" fmla="*/ 1191 h 1302"/>
                  <a:gd name="T6" fmla="*/ 0 w 540"/>
                  <a:gd name="T7" fmla="*/ 595 h 1302"/>
                  <a:gd name="T8" fmla="*/ 0 w 540"/>
                  <a:gd name="T9" fmla="*/ 0 h 1302"/>
                  <a:gd name="T10" fmla="*/ 270 w 540"/>
                  <a:gd name="T11" fmla="*/ 0 h 1302"/>
                  <a:gd name="T12" fmla="*/ 540 w 540"/>
                  <a:gd name="T13" fmla="*/ 0 h 1302"/>
                  <a:gd name="T14" fmla="*/ 540 w 540"/>
                  <a:gd name="T15" fmla="*/ 595 h 1302"/>
                  <a:gd name="T16" fmla="*/ 540 w 540"/>
                  <a:gd name="T17" fmla="*/ 1191 h 1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0" h="1302">
                    <a:moveTo>
                      <a:pt x="540" y="1191"/>
                    </a:moveTo>
                    <a:lnTo>
                      <a:pt x="270" y="1302"/>
                    </a:lnTo>
                    <a:lnTo>
                      <a:pt x="0" y="1191"/>
                    </a:lnTo>
                    <a:lnTo>
                      <a:pt x="0" y="595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540" y="0"/>
                    </a:lnTo>
                    <a:lnTo>
                      <a:pt x="540" y="595"/>
                    </a:lnTo>
                    <a:lnTo>
                      <a:pt x="540" y="119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87" name="Freeform 23"/>
              <p:cNvSpPr/>
              <p:nvPr/>
            </p:nvSpPr>
            <p:spPr bwMode="auto">
              <a:xfrm>
                <a:off x="3783013" y="4084638"/>
                <a:ext cx="857250" cy="2066925"/>
              </a:xfrm>
              <a:custGeom>
                <a:avLst/>
                <a:gdLst>
                  <a:gd name="T0" fmla="*/ 540 w 540"/>
                  <a:gd name="T1" fmla="*/ 1191 h 1302"/>
                  <a:gd name="T2" fmla="*/ 270 w 540"/>
                  <a:gd name="T3" fmla="*/ 1302 h 1302"/>
                  <a:gd name="T4" fmla="*/ 0 w 540"/>
                  <a:gd name="T5" fmla="*/ 1191 h 1302"/>
                  <a:gd name="T6" fmla="*/ 0 w 540"/>
                  <a:gd name="T7" fmla="*/ 595 h 1302"/>
                  <a:gd name="T8" fmla="*/ 0 w 540"/>
                  <a:gd name="T9" fmla="*/ 0 h 1302"/>
                  <a:gd name="T10" fmla="*/ 270 w 540"/>
                  <a:gd name="T11" fmla="*/ 0 h 1302"/>
                  <a:gd name="T12" fmla="*/ 540 w 540"/>
                  <a:gd name="T13" fmla="*/ 0 h 1302"/>
                  <a:gd name="T14" fmla="*/ 540 w 540"/>
                  <a:gd name="T15" fmla="*/ 595 h 1302"/>
                  <a:gd name="T16" fmla="*/ 540 w 540"/>
                  <a:gd name="T17" fmla="*/ 1191 h 1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0" h="1302">
                    <a:moveTo>
                      <a:pt x="540" y="1191"/>
                    </a:moveTo>
                    <a:lnTo>
                      <a:pt x="270" y="1302"/>
                    </a:lnTo>
                    <a:lnTo>
                      <a:pt x="0" y="1191"/>
                    </a:lnTo>
                    <a:lnTo>
                      <a:pt x="0" y="595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540" y="0"/>
                    </a:lnTo>
                    <a:lnTo>
                      <a:pt x="540" y="595"/>
                    </a:lnTo>
                    <a:lnTo>
                      <a:pt x="540" y="119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88" name="Freeform 24"/>
              <p:cNvSpPr/>
              <p:nvPr/>
            </p:nvSpPr>
            <p:spPr bwMode="auto">
              <a:xfrm>
                <a:off x="3783013" y="5815013"/>
                <a:ext cx="857250" cy="336550"/>
              </a:xfrm>
              <a:custGeom>
                <a:avLst/>
                <a:gdLst>
                  <a:gd name="T0" fmla="*/ 0 w 540"/>
                  <a:gd name="T1" fmla="*/ 0 h 212"/>
                  <a:gd name="T2" fmla="*/ 0 w 540"/>
                  <a:gd name="T3" fmla="*/ 101 h 212"/>
                  <a:gd name="T4" fmla="*/ 270 w 540"/>
                  <a:gd name="T5" fmla="*/ 212 h 212"/>
                  <a:gd name="T6" fmla="*/ 540 w 540"/>
                  <a:gd name="T7" fmla="*/ 101 h 212"/>
                  <a:gd name="T8" fmla="*/ 540 w 540"/>
                  <a:gd name="T9" fmla="*/ 0 h 212"/>
                  <a:gd name="T10" fmla="*/ 270 w 540"/>
                  <a:gd name="T11" fmla="*/ 112 h 212"/>
                  <a:gd name="T12" fmla="*/ 0 w 540"/>
                  <a:gd name="T1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0" h="212">
                    <a:moveTo>
                      <a:pt x="0" y="0"/>
                    </a:moveTo>
                    <a:lnTo>
                      <a:pt x="0" y="101"/>
                    </a:lnTo>
                    <a:lnTo>
                      <a:pt x="270" y="212"/>
                    </a:lnTo>
                    <a:lnTo>
                      <a:pt x="540" y="101"/>
                    </a:lnTo>
                    <a:lnTo>
                      <a:pt x="540" y="0"/>
                    </a:lnTo>
                    <a:lnTo>
                      <a:pt x="270" y="1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89" name="Freeform 25"/>
              <p:cNvSpPr/>
              <p:nvPr/>
            </p:nvSpPr>
            <p:spPr bwMode="auto">
              <a:xfrm>
                <a:off x="3783013" y="5570538"/>
                <a:ext cx="857250" cy="280988"/>
              </a:xfrm>
              <a:custGeom>
                <a:avLst/>
                <a:gdLst>
                  <a:gd name="T0" fmla="*/ 0 w 540"/>
                  <a:gd name="T1" fmla="*/ 0 h 177"/>
                  <a:gd name="T2" fmla="*/ 0 w 540"/>
                  <a:gd name="T3" fmla="*/ 65 h 177"/>
                  <a:gd name="T4" fmla="*/ 270 w 540"/>
                  <a:gd name="T5" fmla="*/ 177 h 177"/>
                  <a:gd name="T6" fmla="*/ 540 w 540"/>
                  <a:gd name="T7" fmla="*/ 65 h 177"/>
                  <a:gd name="T8" fmla="*/ 540 w 540"/>
                  <a:gd name="T9" fmla="*/ 0 h 177"/>
                  <a:gd name="T10" fmla="*/ 270 w 540"/>
                  <a:gd name="T11" fmla="*/ 110 h 177"/>
                  <a:gd name="T12" fmla="*/ 0 w 540"/>
                  <a:gd name="T13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0" h="177">
                    <a:moveTo>
                      <a:pt x="0" y="0"/>
                    </a:moveTo>
                    <a:lnTo>
                      <a:pt x="0" y="65"/>
                    </a:lnTo>
                    <a:lnTo>
                      <a:pt x="270" y="177"/>
                    </a:lnTo>
                    <a:lnTo>
                      <a:pt x="540" y="65"/>
                    </a:lnTo>
                    <a:lnTo>
                      <a:pt x="540" y="0"/>
                    </a:lnTo>
                    <a:lnTo>
                      <a:pt x="270" y="1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90" name="Freeform 26"/>
              <p:cNvSpPr>
                <a:spLocks noEditPoints="1"/>
              </p:cNvSpPr>
              <p:nvPr/>
            </p:nvSpPr>
            <p:spPr bwMode="auto">
              <a:xfrm>
                <a:off x="3638550" y="4357688"/>
                <a:ext cx="1141413" cy="128588"/>
              </a:xfrm>
              <a:custGeom>
                <a:avLst/>
                <a:gdLst>
                  <a:gd name="T0" fmla="*/ 3 w 719"/>
                  <a:gd name="T1" fmla="*/ 0 h 81"/>
                  <a:gd name="T2" fmla="*/ 0 w 719"/>
                  <a:gd name="T3" fmla="*/ 0 h 81"/>
                  <a:gd name="T4" fmla="*/ 0 w 719"/>
                  <a:gd name="T5" fmla="*/ 81 h 81"/>
                  <a:gd name="T6" fmla="*/ 3 w 719"/>
                  <a:gd name="T7" fmla="*/ 81 h 81"/>
                  <a:gd name="T8" fmla="*/ 3 w 719"/>
                  <a:gd name="T9" fmla="*/ 0 h 81"/>
                  <a:gd name="T10" fmla="*/ 719 w 719"/>
                  <a:gd name="T11" fmla="*/ 0 h 81"/>
                  <a:gd name="T12" fmla="*/ 719 w 719"/>
                  <a:gd name="T13" fmla="*/ 0 h 81"/>
                  <a:gd name="T14" fmla="*/ 719 w 719"/>
                  <a:gd name="T15" fmla="*/ 81 h 81"/>
                  <a:gd name="T16" fmla="*/ 719 w 719"/>
                  <a:gd name="T17" fmla="*/ 81 h 81"/>
                  <a:gd name="T18" fmla="*/ 719 w 719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81">
                    <a:moveTo>
                      <a:pt x="3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3" y="81"/>
                    </a:lnTo>
                    <a:lnTo>
                      <a:pt x="3" y="0"/>
                    </a:lnTo>
                    <a:close/>
                    <a:moveTo>
                      <a:pt x="719" y="0"/>
                    </a:moveTo>
                    <a:lnTo>
                      <a:pt x="719" y="0"/>
                    </a:lnTo>
                    <a:lnTo>
                      <a:pt x="719" y="81"/>
                    </a:lnTo>
                    <a:lnTo>
                      <a:pt x="719" y="81"/>
                    </a:lnTo>
                    <a:lnTo>
                      <a:pt x="719" y="0"/>
                    </a:lnTo>
                    <a:close/>
                  </a:path>
                </a:pathLst>
              </a:custGeom>
              <a:solidFill>
                <a:srgbClr val="CE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91" name="Freeform 27"/>
              <p:cNvSpPr>
                <a:spLocks noEditPoints="1"/>
              </p:cNvSpPr>
              <p:nvPr/>
            </p:nvSpPr>
            <p:spPr bwMode="auto">
              <a:xfrm>
                <a:off x="3638550" y="4357688"/>
                <a:ext cx="1141413" cy="128588"/>
              </a:xfrm>
              <a:custGeom>
                <a:avLst/>
                <a:gdLst>
                  <a:gd name="T0" fmla="*/ 3 w 719"/>
                  <a:gd name="T1" fmla="*/ 0 h 81"/>
                  <a:gd name="T2" fmla="*/ 0 w 719"/>
                  <a:gd name="T3" fmla="*/ 0 h 81"/>
                  <a:gd name="T4" fmla="*/ 0 w 719"/>
                  <a:gd name="T5" fmla="*/ 81 h 81"/>
                  <a:gd name="T6" fmla="*/ 3 w 719"/>
                  <a:gd name="T7" fmla="*/ 81 h 81"/>
                  <a:gd name="T8" fmla="*/ 3 w 719"/>
                  <a:gd name="T9" fmla="*/ 0 h 81"/>
                  <a:gd name="T10" fmla="*/ 719 w 719"/>
                  <a:gd name="T11" fmla="*/ 0 h 81"/>
                  <a:gd name="T12" fmla="*/ 719 w 719"/>
                  <a:gd name="T13" fmla="*/ 0 h 81"/>
                  <a:gd name="T14" fmla="*/ 719 w 719"/>
                  <a:gd name="T15" fmla="*/ 81 h 81"/>
                  <a:gd name="T16" fmla="*/ 719 w 719"/>
                  <a:gd name="T17" fmla="*/ 81 h 81"/>
                  <a:gd name="T18" fmla="*/ 719 w 719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81">
                    <a:moveTo>
                      <a:pt x="3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3" y="81"/>
                    </a:lnTo>
                    <a:lnTo>
                      <a:pt x="3" y="0"/>
                    </a:lnTo>
                    <a:moveTo>
                      <a:pt x="719" y="0"/>
                    </a:moveTo>
                    <a:lnTo>
                      <a:pt x="719" y="0"/>
                    </a:lnTo>
                    <a:lnTo>
                      <a:pt x="719" y="81"/>
                    </a:lnTo>
                    <a:lnTo>
                      <a:pt x="719" y="81"/>
                    </a:lnTo>
                    <a:lnTo>
                      <a:pt x="7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92" name="Freeform 28"/>
              <p:cNvSpPr>
                <a:spLocks noEditPoints="1"/>
              </p:cNvSpPr>
              <p:nvPr/>
            </p:nvSpPr>
            <p:spPr bwMode="auto">
              <a:xfrm>
                <a:off x="3643313" y="4357688"/>
                <a:ext cx="1136650" cy="128588"/>
              </a:xfrm>
              <a:custGeom>
                <a:avLst/>
                <a:gdLst>
                  <a:gd name="T0" fmla="*/ 88 w 716"/>
                  <a:gd name="T1" fmla="*/ 0 h 81"/>
                  <a:gd name="T2" fmla="*/ 0 w 716"/>
                  <a:gd name="T3" fmla="*/ 0 h 81"/>
                  <a:gd name="T4" fmla="*/ 0 w 716"/>
                  <a:gd name="T5" fmla="*/ 81 h 81"/>
                  <a:gd name="T6" fmla="*/ 88 w 716"/>
                  <a:gd name="T7" fmla="*/ 81 h 81"/>
                  <a:gd name="T8" fmla="*/ 88 w 716"/>
                  <a:gd name="T9" fmla="*/ 0 h 81"/>
                  <a:gd name="T10" fmla="*/ 716 w 716"/>
                  <a:gd name="T11" fmla="*/ 0 h 81"/>
                  <a:gd name="T12" fmla="*/ 628 w 716"/>
                  <a:gd name="T13" fmla="*/ 0 h 81"/>
                  <a:gd name="T14" fmla="*/ 628 w 716"/>
                  <a:gd name="T15" fmla="*/ 81 h 81"/>
                  <a:gd name="T16" fmla="*/ 716 w 716"/>
                  <a:gd name="T17" fmla="*/ 81 h 81"/>
                  <a:gd name="T18" fmla="*/ 716 w 716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6" h="81">
                    <a:moveTo>
                      <a:pt x="88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88" y="81"/>
                    </a:lnTo>
                    <a:lnTo>
                      <a:pt x="88" y="0"/>
                    </a:lnTo>
                    <a:close/>
                    <a:moveTo>
                      <a:pt x="716" y="0"/>
                    </a:moveTo>
                    <a:lnTo>
                      <a:pt x="628" y="0"/>
                    </a:lnTo>
                    <a:lnTo>
                      <a:pt x="628" y="81"/>
                    </a:lnTo>
                    <a:lnTo>
                      <a:pt x="716" y="81"/>
                    </a:lnTo>
                    <a:lnTo>
                      <a:pt x="716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93" name="Freeform 29"/>
              <p:cNvSpPr>
                <a:spLocks noEditPoints="1"/>
              </p:cNvSpPr>
              <p:nvPr/>
            </p:nvSpPr>
            <p:spPr bwMode="auto">
              <a:xfrm>
                <a:off x="3643313" y="4357688"/>
                <a:ext cx="1136650" cy="128588"/>
              </a:xfrm>
              <a:custGeom>
                <a:avLst/>
                <a:gdLst>
                  <a:gd name="T0" fmla="*/ 88 w 716"/>
                  <a:gd name="T1" fmla="*/ 0 h 81"/>
                  <a:gd name="T2" fmla="*/ 0 w 716"/>
                  <a:gd name="T3" fmla="*/ 0 h 81"/>
                  <a:gd name="T4" fmla="*/ 0 w 716"/>
                  <a:gd name="T5" fmla="*/ 81 h 81"/>
                  <a:gd name="T6" fmla="*/ 88 w 716"/>
                  <a:gd name="T7" fmla="*/ 81 h 81"/>
                  <a:gd name="T8" fmla="*/ 88 w 716"/>
                  <a:gd name="T9" fmla="*/ 0 h 81"/>
                  <a:gd name="T10" fmla="*/ 716 w 716"/>
                  <a:gd name="T11" fmla="*/ 0 h 81"/>
                  <a:gd name="T12" fmla="*/ 628 w 716"/>
                  <a:gd name="T13" fmla="*/ 0 h 81"/>
                  <a:gd name="T14" fmla="*/ 628 w 716"/>
                  <a:gd name="T15" fmla="*/ 81 h 81"/>
                  <a:gd name="T16" fmla="*/ 716 w 716"/>
                  <a:gd name="T17" fmla="*/ 81 h 81"/>
                  <a:gd name="T18" fmla="*/ 716 w 716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6" h="81">
                    <a:moveTo>
                      <a:pt x="88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88" y="81"/>
                    </a:lnTo>
                    <a:lnTo>
                      <a:pt x="88" y="0"/>
                    </a:lnTo>
                    <a:moveTo>
                      <a:pt x="716" y="0"/>
                    </a:moveTo>
                    <a:lnTo>
                      <a:pt x="628" y="0"/>
                    </a:lnTo>
                    <a:lnTo>
                      <a:pt x="628" y="81"/>
                    </a:lnTo>
                    <a:lnTo>
                      <a:pt x="716" y="81"/>
                    </a:lnTo>
                    <a:lnTo>
                      <a:pt x="7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94" name="Rectangle 30"/>
              <p:cNvSpPr>
                <a:spLocks noChangeArrowheads="1"/>
              </p:cNvSpPr>
              <p:nvPr/>
            </p:nvSpPr>
            <p:spPr bwMode="auto">
              <a:xfrm>
                <a:off x="3783013" y="4357688"/>
                <a:ext cx="857250" cy="12858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95" name="Rectangle 31"/>
              <p:cNvSpPr>
                <a:spLocks noChangeArrowheads="1"/>
              </p:cNvSpPr>
              <p:nvPr/>
            </p:nvSpPr>
            <p:spPr bwMode="auto">
              <a:xfrm>
                <a:off x="3783013" y="4357688"/>
                <a:ext cx="857250" cy="128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96" name="Rectangle 32"/>
              <p:cNvSpPr>
                <a:spLocks noChangeArrowheads="1"/>
              </p:cNvSpPr>
              <p:nvPr/>
            </p:nvSpPr>
            <p:spPr bwMode="auto">
              <a:xfrm>
                <a:off x="3638550" y="3703638"/>
                <a:ext cx="1141413" cy="75565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r>
                  <a:rPr lang="en-US" sz="2400" b="1" dirty="0">
                    <a:solidFill>
                      <a:schemeClr val="bg1"/>
                    </a:solidFill>
                    <a:latin typeface="思源黑体 Light" panose="020B0300000000000000" pitchFamily="34" charset="-122"/>
                    <a:cs typeface="+mn-ea"/>
                    <a:sym typeface="+mn-lt"/>
                  </a:rPr>
                  <a:t>03</a:t>
                </a:r>
              </a:p>
            </p:txBody>
          </p:sp>
          <p:sp>
            <p:nvSpPr>
              <p:cNvPr id="197" name="Oval 33"/>
              <p:cNvSpPr>
                <a:spLocks noChangeArrowheads="1"/>
              </p:cNvSpPr>
              <p:nvPr/>
            </p:nvSpPr>
            <p:spPr bwMode="auto">
              <a:xfrm>
                <a:off x="3921125" y="5411788"/>
                <a:ext cx="69850" cy="6985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98" name="Oval 34"/>
              <p:cNvSpPr>
                <a:spLocks noChangeArrowheads="1"/>
              </p:cNvSpPr>
              <p:nvPr/>
            </p:nvSpPr>
            <p:spPr bwMode="auto">
              <a:xfrm>
                <a:off x="4094163" y="5411788"/>
                <a:ext cx="66675" cy="6985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99" name="Oval 35"/>
              <p:cNvSpPr>
                <a:spLocks noChangeArrowheads="1"/>
              </p:cNvSpPr>
              <p:nvPr/>
            </p:nvSpPr>
            <p:spPr bwMode="auto">
              <a:xfrm>
                <a:off x="4267200" y="5411788"/>
                <a:ext cx="66675" cy="6985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00" name="Oval 36"/>
              <p:cNvSpPr>
                <a:spLocks noChangeArrowheads="1"/>
              </p:cNvSpPr>
              <p:nvPr/>
            </p:nvSpPr>
            <p:spPr bwMode="auto">
              <a:xfrm>
                <a:off x="4437063" y="5411788"/>
                <a:ext cx="68263" cy="6985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</p:grpSp>
        <p:grpSp>
          <p:nvGrpSpPr>
            <p:cNvPr id="201" name="Group 73"/>
            <p:cNvGrpSpPr/>
            <p:nvPr/>
          </p:nvGrpSpPr>
          <p:grpSpPr>
            <a:xfrm rot="5400000" flipV="1">
              <a:off x="3772043" y="4913791"/>
              <a:ext cx="961102" cy="2061221"/>
              <a:chOff x="3638550" y="3703638"/>
              <a:chExt cx="1141413" cy="2447925"/>
            </a:xfrm>
          </p:grpSpPr>
          <p:sp>
            <p:nvSpPr>
              <p:cNvPr id="202" name="Freeform 20"/>
              <p:cNvSpPr/>
              <p:nvPr/>
            </p:nvSpPr>
            <p:spPr bwMode="auto">
              <a:xfrm>
                <a:off x="3643313" y="3708400"/>
                <a:ext cx="1136650" cy="1824038"/>
              </a:xfrm>
              <a:custGeom>
                <a:avLst/>
                <a:gdLst>
                  <a:gd name="T0" fmla="*/ 0 w 716"/>
                  <a:gd name="T1" fmla="*/ 0 h 1149"/>
                  <a:gd name="T2" fmla="*/ 0 w 716"/>
                  <a:gd name="T3" fmla="*/ 883 h 1149"/>
                  <a:gd name="T4" fmla="*/ 358 w 716"/>
                  <a:gd name="T5" fmla="*/ 1149 h 1149"/>
                  <a:gd name="T6" fmla="*/ 716 w 716"/>
                  <a:gd name="T7" fmla="*/ 883 h 1149"/>
                  <a:gd name="T8" fmla="*/ 716 w 716"/>
                  <a:gd name="T9" fmla="*/ 0 h 1149"/>
                  <a:gd name="T10" fmla="*/ 0 w 716"/>
                  <a:gd name="T11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6" h="1149">
                    <a:moveTo>
                      <a:pt x="0" y="0"/>
                    </a:moveTo>
                    <a:lnTo>
                      <a:pt x="0" y="883"/>
                    </a:lnTo>
                    <a:lnTo>
                      <a:pt x="358" y="1149"/>
                    </a:lnTo>
                    <a:lnTo>
                      <a:pt x="716" y="883"/>
                    </a:lnTo>
                    <a:lnTo>
                      <a:pt x="7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03" name="Freeform 21"/>
              <p:cNvSpPr/>
              <p:nvPr/>
            </p:nvSpPr>
            <p:spPr bwMode="auto">
              <a:xfrm>
                <a:off x="3643313" y="3708400"/>
                <a:ext cx="1136650" cy="1824038"/>
              </a:xfrm>
              <a:custGeom>
                <a:avLst/>
                <a:gdLst>
                  <a:gd name="T0" fmla="*/ 0 w 716"/>
                  <a:gd name="T1" fmla="*/ 0 h 1149"/>
                  <a:gd name="T2" fmla="*/ 0 w 716"/>
                  <a:gd name="T3" fmla="*/ 883 h 1149"/>
                  <a:gd name="T4" fmla="*/ 358 w 716"/>
                  <a:gd name="T5" fmla="*/ 1149 h 1149"/>
                  <a:gd name="T6" fmla="*/ 716 w 716"/>
                  <a:gd name="T7" fmla="*/ 883 h 1149"/>
                  <a:gd name="T8" fmla="*/ 716 w 716"/>
                  <a:gd name="T9" fmla="*/ 0 h 1149"/>
                  <a:gd name="T10" fmla="*/ 0 w 716"/>
                  <a:gd name="T11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6" h="1149">
                    <a:moveTo>
                      <a:pt x="0" y="0"/>
                    </a:moveTo>
                    <a:lnTo>
                      <a:pt x="0" y="883"/>
                    </a:lnTo>
                    <a:lnTo>
                      <a:pt x="358" y="1149"/>
                    </a:lnTo>
                    <a:lnTo>
                      <a:pt x="716" y="883"/>
                    </a:lnTo>
                    <a:lnTo>
                      <a:pt x="71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04" name="Freeform 22"/>
              <p:cNvSpPr/>
              <p:nvPr/>
            </p:nvSpPr>
            <p:spPr bwMode="auto">
              <a:xfrm>
                <a:off x="3783013" y="4084638"/>
                <a:ext cx="857250" cy="2066925"/>
              </a:xfrm>
              <a:custGeom>
                <a:avLst/>
                <a:gdLst>
                  <a:gd name="T0" fmla="*/ 540 w 540"/>
                  <a:gd name="T1" fmla="*/ 1191 h 1302"/>
                  <a:gd name="T2" fmla="*/ 270 w 540"/>
                  <a:gd name="T3" fmla="*/ 1302 h 1302"/>
                  <a:gd name="T4" fmla="*/ 0 w 540"/>
                  <a:gd name="T5" fmla="*/ 1191 h 1302"/>
                  <a:gd name="T6" fmla="*/ 0 w 540"/>
                  <a:gd name="T7" fmla="*/ 595 h 1302"/>
                  <a:gd name="T8" fmla="*/ 0 w 540"/>
                  <a:gd name="T9" fmla="*/ 0 h 1302"/>
                  <a:gd name="T10" fmla="*/ 270 w 540"/>
                  <a:gd name="T11" fmla="*/ 0 h 1302"/>
                  <a:gd name="T12" fmla="*/ 540 w 540"/>
                  <a:gd name="T13" fmla="*/ 0 h 1302"/>
                  <a:gd name="T14" fmla="*/ 540 w 540"/>
                  <a:gd name="T15" fmla="*/ 595 h 1302"/>
                  <a:gd name="T16" fmla="*/ 540 w 540"/>
                  <a:gd name="T17" fmla="*/ 1191 h 1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0" h="1302">
                    <a:moveTo>
                      <a:pt x="540" y="1191"/>
                    </a:moveTo>
                    <a:lnTo>
                      <a:pt x="270" y="1302"/>
                    </a:lnTo>
                    <a:lnTo>
                      <a:pt x="0" y="1191"/>
                    </a:lnTo>
                    <a:lnTo>
                      <a:pt x="0" y="595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540" y="0"/>
                    </a:lnTo>
                    <a:lnTo>
                      <a:pt x="540" y="595"/>
                    </a:lnTo>
                    <a:lnTo>
                      <a:pt x="540" y="1191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05" name="Freeform 23"/>
              <p:cNvSpPr/>
              <p:nvPr/>
            </p:nvSpPr>
            <p:spPr bwMode="auto">
              <a:xfrm>
                <a:off x="3783013" y="4084638"/>
                <a:ext cx="857250" cy="2066925"/>
              </a:xfrm>
              <a:custGeom>
                <a:avLst/>
                <a:gdLst>
                  <a:gd name="T0" fmla="*/ 540 w 540"/>
                  <a:gd name="T1" fmla="*/ 1191 h 1302"/>
                  <a:gd name="T2" fmla="*/ 270 w 540"/>
                  <a:gd name="T3" fmla="*/ 1302 h 1302"/>
                  <a:gd name="T4" fmla="*/ 0 w 540"/>
                  <a:gd name="T5" fmla="*/ 1191 h 1302"/>
                  <a:gd name="T6" fmla="*/ 0 w 540"/>
                  <a:gd name="T7" fmla="*/ 595 h 1302"/>
                  <a:gd name="T8" fmla="*/ 0 w 540"/>
                  <a:gd name="T9" fmla="*/ 0 h 1302"/>
                  <a:gd name="T10" fmla="*/ 270 w 540"/>
                  <a:gd name="T11" fmla="*/ 0 h 1302"/>
                  <a:gd name="T12" fmla="*/ 540 w 540"/>
                  <a:gd name="T13" fmla="*/ 0 h 1302"/>
                  <a:gd name="T14" fmla="*/ 540 w 540"/>
                  <a:gd name="T15" fmla="*/ 595 h 1302"/>
                  <a:gd name="T16" fmla="*/ 540 w 540"/>
                  <a:gd name="T17" fmla="*/ 1191 h 1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0" h="1302">
                    <a:moveTo>
                      <a:pt x="540" y="1191"/>
                    </a:moveTo>
                    <a:lnTo>
                      <a:pt x="270" y="1302"/>
                    </a:lnTo>
                    <a:lnTo>
                      <a:pt x="0" y="1191"/>
                    </a:lnTo>
                    <a:lnTo>
                      <a:pt x="0" y="595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540" y="0"/>
                    </a:lnTo>
                    <a:lnTo>
                      <a:pt x="540" y="595"/>
                    </a:lnTo>
                    <a:lnTo>
                      <a:pt x="540" y="119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06" name="Freeform 24"/>
              <p:cNvSpPr/>
              <p:nvPr/>
            </p:nvSpPr>
            <p:spPr bwMode="auto">
              <a:xfrm>
                <a:off x="3783013" y="5815013"/>
                <a:ext cx="857250" cy="336550"/>
              </a:xfrm>
              <a:custGeom>
                <a:avLst/>
                <a:gdLst>
                  <a:gd name="T0" fmla="*/ 0 w 540"/>
                  <a:gd name="T1" fmla="*/ 0 h 212"/>
                  <a:gd name="T2" fmla="*/ 0 w 540"/>
                  <a:gd name="T3" fmla="*/ 101 h 212"/>
                  <a:gd name="T4" fmla="*/ 270 w 540"/>
                  <a:gd name="T5" fmla="*/ 212 h 212"/>
                  <a:gd name="T6" fmla="*/ 540 w 540"/>
                  <a:gd name="T7" fmla="*/ 101 h 212"/>
                  <a:gd name="T8" fmla="*/ 540 w 540"/>
                  <a:gd name="T9" fmla="*/ 0 h 212"/>
                  <a:gd name="T10" fmla="*/ 270 w 540"/>
                  <a:gd name="T11" fmla="*/ 112 h 212"/>
                  <a:gd name="T12" fmla="*/ 0 w 540"/>
                  <a:gd name="T1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0" h="212">
                    <a:moveTo>
                      <a:pt x="0" y="0"/>
                    </a:moveTo>
                    <a:lnTo>
                      <a:pt x="0" y="101"/>
                    </a:lnTo>
                    <a:lnTo>
                      <a:pt x="270" y="212"/>
                    </a:lnTo>
                    <a:lnTo>
                      <a:pt x="540" y="101"/>
                    </a:lnTo>
                    <a:lnTo>
                      <a:pt x="540" y="0"/>
                    </a:lnTo>
                    <a:lnTo>
                      <a:pt x="270" y="1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07" name="Freeform 25"/>
              <p:cNvSpPr/>
              <p:nvPr/>
            </p:nvSpPr>
            <p:spPr bwMode="auto">
              <a:xfrm>
                <a:off x="3783013" y="5570538"/>
                <a:ext cx="857250" cy="280988"/>
              </a:xfrm>
              <a:custGeom>
                <a:avLst/>
                <a:gdLst>
                  <a:gd name="T0" fmla="*/ 0 w 540"/>
                  <a:gd name="T1" fmla="*/ 0 h 177"/>
                  <a:gd name="T2" fmla="*/ 0 w 540"/>
                  <a:gd name="T3" fmla="*/ 65 h 177"/>
                  <a:gd name="T4" fmla="*/ 270 w 540"/>
                  <a:gd name="T5" fmla="*/ 177 h 177"/>
                  <a:gd name="T6" fmla="*/ 540 w 540"/>
                  <a:gd name="T7" fmla="*/ 65 h 177"/>
                  <a:gd name="T8" fmla="*/ 540 w 540"/>
                  <a:gd name="T9" fmla="*/ 0 h 177"/>
                  <a:gd name="T10" fmla="*/ 270 w 540"/>
                  <a:gd name="T11" fmla="*/ 110 h 177"/>
                  <a:gd name="T12" fmla="*/ 0 w 540"/>
                  <a:gd name="T13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0" h="177">
                    <a:moveTo>
                      <a:pt x="0" y="0"/>
                    </a:moveTo>
                    <a:lnTo>
                      <a:pt x="0" y="65"/>
                    </a:lnTo>
                    <a:lnTo>
                      <a:pt x="270" y="177"/>
                    </a:lnTo>
                    <a:lnTo>
                      <a:pt x="540" y="65"/>
                    </a:lnTo>
                    <a:lnTo>
                      <a:pt x="540" y="0"/>
                    </a:lnTo>
                    <a:lnTo>
                      <a:pt x="270" y="1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08" name="Freeform 26"/>
              <p:cNvSpPr>
                <a:spLocks noEditPoints="1"/>
              </p:cNvSpPr>
              <p:nvPr/>
            </p:nvSpPr>
            <p:spPr bwMode="auto">
              <a:xfrm>
                <a:off x="3638550" y="4357688"/>
                <a:ext cx="1141413" cy="128588"/>
              </a:xfrm>
              <a:custGeom>
                <a:avLst/>
                <a:gdLst>
                  <a:gd name="T0" fmla="*/ 3 w 719"/>
                  <a:gd name="T1" fmla="*/ 0 h 81"/>
                  <a:gd name="T2" fmla="*/ 0 w 719"/>
                  <a:gd name="T3" fmla="*/ 0 h 81"/>
                  <a:gd name="T4" fmla="*/ 0 w 719"/>
                  <a:gd name="T5" fmla="*/ 81 h 81"/>
                  <a:gd name="T6" fmla="*/ 3 w 719"/>
                  <a:gd name="T7" fmla="*/ 81 h 81"/>
                  <a:gd name="T8" fmla="*/ 3 w 719"/>
                  <a:gd name="T9" fmla="*/ 0 h 81"/>
                  <a:gd name="T10" fmla="*/ 719 w 719"/>
                  <a:gd name="T11" fmla="*/ 0 h 81"/>
                  <a:gd name="T12" fmla="*/ 719 w 719"/>
                  <a:gd name="T13" fmla="*/ 0 h 81"/>
                  <a:gd name="T14" fmla="*/ 719 w 719"/>
                  <a:gd name="T15" fmla="*/ 81 h 81"/>
                  <a:gd name="T16" fmla="*/ 719 w 719"/>
                  <a:gd name="T17" fmla="*/ 81 h 81"/>
                  <a:gd name="T18" fmla="*/ 719 w 719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81">
                    <a:moveTo>
                      <a:pt x="3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3" y="81"/>
                    </a:lnTo>
                    <a:lnTo>
                      <a:pt x="3" y="0"/>
                    </a:lnTo>
                    <a:close/>
                    <a:moveTo>
                      <a:pt x="719" y="0"/>
                    </a:moveTo>
                    <a:lnTo>
                      <a:pt x="719" y="0"/>
                    </a:lnTo>
                    <a:lnTo>
                      <a:pt x="719" y="81"/>
                    </a:lnTo>
                    <a:lnTo>
                      <a:pt x="719" y="81"/>
                    </a:lnTo>
                    <a:lnTo>
                      <a:pt x="719" y="0"/>
                    </a:lnTo>
                    <a:close/>
                  </a:path>
                </a:pathLst>
              </a:custGeom>
              <a:solidFill>
                <a:srgbClr val="CE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09" name="Freeform 27"/>
              <p:cNvSpPr>
                <a:spLocks noEditPoints="1"/>
              </p:cNvSpPr>
              <p:nvPr/>
            </p:nvSpPr>
            <p:spPr bwMode="auto">
              <a:xfrm>
                <a:off x="3638550" y="4357688"/>
                <a:ext cx="1141413" cy="128588"/>
              </a:xfrm>
              <a:custGeom>
                <a:avLst/>
                <a:gdLst>
                  <a:gd name="T0" fmla="*/ 3 w 719"/>
                  <a:gd name="T1" fmla="*/ 0 h 81"/>
                  <a:gd name="T2" fmla="*/ 0 w 719"/>
                  <a:gd name="T3" fmla="*/ 0 h 81"/>
                  <a:gd name="T4" fmla="*/ 0 w 719"/>
                  <a:gd name="T5" fmla="*/ 81 h 81"/>
                  <a:gd name="T6" fmla="*/ 3 w 719"/>
                  <a:gd name="T7" fmla="*/ 81 h 81"/>
                  <a:gd name="T8" fmla="*/ 3 w 719"/>
                  <a:gd name="T9" fmla="*/ 0 h 81"/>
                  <a:gd name="T10" fmla="*/ 719 w 719"/>
                  <a:gd name="T11" fmla="*/ 0 h 81"/>
                  <a:gd name="T12" fmla="*/ 719 w 719"/>
                  <a:gd name="T13" fmla="*/ 0 h 81"/>
                  <a:gd name="T14" fmla="*/ 719 w 719"/>
                  <a:gd name="T15" fmla="*/ 81 h 81"/>
                  <a:gd name="T16" fmla="*/ 719 w 719"/>
                  <a:gd name="T17" fmla="*/ 81 h 81"/>
                  <a:gd name="T18" fmla="*/ 719 w 719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81">
                    <a:moveTo>
                      <a:pt x="3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3" y="81"/>
                    </a:lnTo>
                    <a:lnTo>
                      <a:pt x="3" y="0"/>
                    </a:lnTo>
                    <a:moveTo>
                      <a:pt x="719" y="0"/>
                    </a:moveTo>
                    <a:lnTo>
                      <a:pt x="719" y="0"/>
                    </a:lnTo>
                    <a:lnTo>
                      <a:pt x="719" y="81"/>
                    </a:lnTo>
                    <a:lnTo>
                      <a:pt x="719" y="81"/>
                    </a:lnTo>
                    <a:lnTo>
                      <a:pt x="7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10" name="Freeform 28"/>
              <p:cNvSpPr>
                <a:spLocks noEditPoints="1"/>
              </p:cNvSpPr>
              <p:nvPr/>
            </p:nvSpPr>
            <p:spPr bwMode="auto">
              <a:xfrm>
                <a:off x="3643313" y="4357688"/>
                <a:ext cx="1136650" cy="128588"/>
              </a:xfrm>
              <a:custGeom>
                <a:avLst/>
                <a:gdLst>
                  <a:gd name="T0" fmla="*/ 88 w 716"/>
                  <a:gd name="T1" fmla="*/ 0 h 81"/>
                  <a:gd name="T2" fmla="*/ 0 w 716"/>
                  <a:gd name="T3" fmla="*/ 0 h 81"/>
                  <a:gd name="T4" fmla="*/ 0 w 716"/>
                  <a:gd name="T5" fmla="*/ 81 h 81"/>
                  <a:gd name="T6" fmla="*/ 88 w 716"/>
                  <a:gd name="T7" fmla="*/ 81 h 81"/>
                  <a:gd name="T8" fmla="*/ 88 w 716"/>
                  <a:gd name="T9" fmla="*/ 0 h 81"/>
                  <a:gd name="T10" fmla="*/ 716 w 716"/>
                  <a:gd name="T11" fmla="*/ 0 h 81"/>
                  <a:gd name="T12" fmla="*/ 628 w 716"/>
                  <a:gd name="T13" fmla="*/ 0 h 81"/>
                  <a:gd name="T14" fmla="*/ 628 w 716"/>
                  <a:gd name="T15" fmla="*/ 81 h 81"/>
                  <a:gd name="T16" fmla="*/ 716 w 716"/>
                  <a:gd name="T17" fmla="*/ 81 h 81"/>
                  <a:gd name="T18" fmla="*/ 716 w 716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6" h="81">
                    <a:moveTo>
                      <a:pt x="88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88" y="81"/>
                    </a:lnTo>
                    <a:lnTo>
                      <a:pt x="88" y="0"/>
                    </a:lnTo>
                    <a:close/>
                    <a:moveTo>
                      <a:pt x="716" y="0"/>
                    </a:moveTo>
                    <a:lnTo>
                      <a:pt x="628" y="0"/>
                    </a:lnTo>
                    <a:lnTo>
                      <a:pt x="628" y="81"/>
                    </a:lnTo>
                    <a:lnTo>
                      <a:pt x="716" y="81"/>
                    </a:lnTo>
                    <a:lnTo>
                      <a:pt x="716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11" name="Freeform 29"/>
              <p:cNvSpPr>
                <a:spLocks noEditPoints="1"/>
              </p:cNvSpPr>
              <p:nvPr/>
            </p:nvSpPr>
            <p:spPr bwMode="auto">
              <a:xfrm>
                <a:off x="3643313" y="4357688"/>
                <a:ext cx="1136650" cy="128588"/>
              </a:xfrm>
              <a:custGeom>
                <a:avLst/>
                <a:gdLst>
                  <a:gd name="T0" fmla="*/ 88 w 716"/>
                  <a:gd name="T1" fmla="*/ 0 h 81"/>
                  <a:gd name="T2" fmla="*/ 0 w 716"/>
                  <a:gd name="T3" fmla="*/ 0 h 81"/>
                  <a:gd name="T4" fmla="*/ 0 w 716"/>
                  <a:gd name="T5" fmla="*/ 81 h 81"/>
                  <a:gd name="T6" fmla="*/ 88 w 716"/>
                  <a:gd name="T7" fmla="*/ 81 h 81"/>
                  <a:gd name="T8" fmla="*/ 88 w 716"/>
                  <a:gd name="T9" fmla="*/ 0 h 81"/>
                  <a:gd name="T10" fmla="*/ 716 w 716"/>
                  <a:gd name="T11" fmla="*/ 0 h 81"/>
                  <a:gd name="T12" fmla="*/ 628 w 716"/>
                  <a:gd name="T13" fmla="*/ 0 h 81"/>
                  <a:gd name="T14" fmla="*/ 628 w 716"/>
                  <a:gd name="T15" fmla="*/ 81 h 81"/>
                  <a:gd name="T16" fmla="*/ 716 w 716"/>
                  <a:gd name="T17" fmla="*/ 81 h 81"/>
                  <a:gd name="T18" fmla="*/ 716 w 716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6" h="81">
                    <a:moveTo>
                      <a:pt x="88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88" y="81"/>
                    </a:lnTo>
                    <a:lnTo>
                      <a:pt x="88" y="0"/>
                    </a:lnTo>
                    <a:moveTo>
                      <a:pt x="716" y="0"/>
                    </a:moveTo>
                    <a:lnTo>
                      <a:pt x="628" y="0"/>
                    </a:lnTo>
                    <a:lnTo>
                      <a:pt x="628" y="81"/>
                    </a:lnTo>
                    <a:lnTo>
                      <a:pt x="716" y="81"/>
                    </a:lnTo>
                    <a:lnTo>
                      <a:pt x="7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12" name="Rectangle 30"/>
              <p:cNvSpPr>
                <a:spLocks noChangeArrowheads="1"/>
              </p:cNvSpPr>
              <p:nvPr/>
            </p:nvSpPr>
            <p:spPr bwMode="auto">
              <a:xfrm>
                <a:off x="3783013" y="4357688"/>
                <a:ext cx="857250" cy="12858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13" name="Rectangle 31"/>
              <p:cNvSpPr>
                <a:spLocks noChangeArrowheads="1"/>
              </p:cNvSpPr>
              <p:nvPr/>
            </p:nvSpPr>
            <p:spPr bwMode="auto">
              <a:xfrm>
                <a:off x="3783013" y="4357688"/>
                <a:ext cx="857250" cy="128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14" name="Rectangle 32"/>
              <p:cNvSpPr>
                <a:spLocks noChangeArrowheads="1"/>
              </p:cNvSpPr>
              <p:nvPr/>
            </p:nvSpPr>
            <p:spPr bwMode="auto">
              <a:xfrm>
                <a:off x="3638550" y="3703638"/>
                <a:ext cx="1141413" cy="75565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r>
                  <a:rPr lang="en-US" sz="2400" b="1" dirty="0">
                    <a:solidFill>
                      <a:schemeClr val="bg1"/>
                    </a:solidFill>
                    <a:latin typeface="思源黑体 Light" panose="020B0300000000000000" pitchFamily="34" charset="-122"/>
                    <a:cs typeface="+mn-ea"/>
                    <a:sym typeface="+mn-lt"/>
                  </a:rPr>
                  <a:t>04</a:t>
                </a:r>
              </a:p>
            </p:txBody>
          </p:sp>
          <p:sp>
            <p:nvSpPr>
              <p:cNvPr id="215" name="Oval 33"/>
              <p:cNvSpPr>
                <a:spLocks noChangeArrowheads="1"/>
              </p:cNvSpPr>
              <p:nvPr/>
            </p:nvSpPr>
            <p:spPr bwMode="auto">
              <a:xfrm>
                <a:off x="3921125" y="5411788"/>
                <a:ext cx="69850" cy="6985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16" name="Oval 34"/>
              <p:cNvSpPr>
                <a:spLocks noChangeArrowheads="1"/>
              </p:cNvSpPr>
              <p:nvPr/>
            </p:nvSpPr>
            <p:spPr bwMode="auto">
              <a:xfrm>
                <a:off x="4094163" y="5411788"/>
                <a:ext cx="66675" cy="6985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17" name="Oval 35"/>
              <p:cNvSpPr>
                <a:spLocks noChangeArrowheads="1"/>
              </p:cNvSpPr>
              <p:nvPr/>
            </p:nvSpPr>
            <p:spPr bwMode="auto">
              <a:xfrm>
                <a:off x="4267200" y="5411788"/>
                <a:ext cx="66675" cy="6985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18" name="Oval 36"/>
              <p:cNvSpPr>
                <a:spLocks noChangeArrowheads="1"/>
              </p:cNvSpPr>
              <p:nvPr/>
            </p:nvSpPr>
            <p:spPr bwMode="auto">
              <a:xfrm>
                <a:off x="4437063" y="5411788"/>
                <a:ext cx="68263" cy="6985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/>
              <a:lstStyle/>
              <a:p>
                <a:pPr algn="ctr"/>
                <a:endParaRPr lang="en-US" sz="2400" b="1" dirty="0">
                  <a:solidFill>
                    <a:schemeClr val="bg1"/>
                  </a:solidFill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</p:grpSp>
        <p:grpSp>
          <p:nvGrpSpPr>
            <p:cNvPr id="219" name="Group 121"/>
            <p:cNvGrpSpPr/>
            <p:nvPr/>
          </p:nvGrpSpPr>
          <p:grpSpPr>
            <a:xfrm>
              <a:off x="696652" y="3173251"/>
              <a:ext cx="2037429" cy="2002406"/>
              <a:chOff x="696652" y="3173251"/>
              <a:chExt cx="2037429" cy="2002406"/>
            </a:xfrm>
          </p:grpSpPr>
          <p:grpSp>
            <p:nvGrpSpPr>
              <p:cNvPr id="220" name="Group 92"/>
              <p:cNvGrpSpPr/>
              <p:nvPr/>
            </p:nvGrpSpPr>
            <p:grpSpPr>
              <a:xfrm rot="5400000" flipV="1">
                <a:off x="1218909" y="3660485"/>
                <a:ext cx="2002406" cy="1027938"/>
                <a:chOff x="5245100" y="1903413"/>
                <a:chExt cx="2378076" cy="1220788"/>
              </a:xfrm>
            </p:grpSpPr>
            <p:sp>
              <p:nvSpPr>
                <p:cNvPr id="221" name="Freeform 17"/>
                <p:cNvSpPr/>
                <p:nvPr/>
              </p:nvSpPr>
              <p:spPr bwMode="auto">
                <a:xfrm>
                  <a:off x="5245100" y="1903413"/>
                  <a:ext cx="1189038" cy="1220788"/>
                </a:xfrm>
                <a:custGeom>
                  <a:avLst/>
                  <a:gdLst>
                    <a:gd name="T0" fmla="*/ 0 w 517"/>
                    <a:gd name="T1" fmla="*/ 0 h 530"/>
                    <a:gd name="T2" fmla="*/ 0 w 517"/>
                    <a:gd name="T3" fmla="*/ 4 h 530"/>
                    <a:gd name="T4" fmla="*/ 517 w 517"/>
                    <a:gd name="T5" fmla="*/ 530 h 530"/>
                    <a:gd name="T6" fmla="*/ 517 w 517"/>
                    <a:gd name="T7" fmla="*/ 429 h 530"/>
                    <a:gd name="T8" fmla="*/ 101 w 517"/>
                    <a:gd name="T9" fmla="*/ 4 h 530"/>
                    <a:gd name="T10" fmla="*/ 101 w 517"/>
                    <a:gd name="T11" fmla="*/ 0 h 530"/>
                    <a:gd name="T12" fmla="*/ 0 w 517"/>
                    <a:gd name="T13" fmla="*/ 0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7" h="530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292"/>
                        <a:pt x="231" y="526"/>
                        <a:pt x="517" y="530"/>
                      </a:cubicBezTo>
                      <a:cubicBezTo>
                        <a:pt x="517" y="429"/>
                        <a:pt x="517" y="429"/>
                        <a:pt x="517" y="429"/>
                      </a:cubicBezTo>
                      <a:cubicBezTo>
                        <a:pt x="287" y="424"/>
                        <a:pt x="101" y="236"/>
                        <a:pt x="101" y="4"/>
                      </a:cubicBezTo>
                      <a:cubicBezTo>
                        <a:pt x="101" y="3"/>
                        <a:pt x="101" y="1"/>
                        <a:pt x="10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US" dirty="0">
                    <a:latin typeface="思源黑体 Light" panose="020B0300000000000000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19"/>
                <p:cNvSpPr/>
                <p:nvPr/>
              </p:nvSpPr>
              <p:spPr bwMode="auto">
                <a:xfrm>
                  <a:off x="6434138" y="1903413"/>
                  <a:ext cx="1189038" cy="1220788"/>
                </a:xfrm>
                <a:custGeom>
                  <a:avLst/>
                  <a:gdLst>
                    <a:gd name="T0" fmla="*/ 517 w 517"/>
                    <a:gd name="T1" fmla="*/ 0 h 530"/>
                    <a:gd name="T2" fmla="*/ 517 w 517"/>
                    <a:gd name="T3" fmla="*/ 4 h 530"/>
                    <a:gd name="T4" fmla="*/ 0 w 517"/>
                    <a:gd name="T5" fmla="*/ 530 h 530"/>
                    <a:gd name="T6" fmla="*/ 0 w 517"/>
                    <a:gd name="T7" fmla="*/ 429 h 530"/>
                    <a:gd name="T8" fmla="*/ 416 w 517"/>
                    <a:gd name="T9" fmla="*/ 4 h 530"/>
                    <a:gd name="T10" fmla="*/ 416 w 517"/>
                    <a:gd name="T11" fmla="*/ 0 h 530"/>
                    <a:gd name="T12" fmla="*/ 517 w 517"/>
                    <a:gd name="T13" fmla="*/ 0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7" h="530">
                      <a:moveTo>
                        <a:pt x="517" y="0"/>
                      </a:moveTo>
                      <a:cubicBezTo>
                        <a:pt x="517" y="1"/>
                        <a:pt x="517" y="3"/>
                        <a:pt x="517" y="4"/>
                      </a:cubicBezTo>
                      <a:cubicBezTo>
                        <a:pt x="517" y="292"/>
                        <a:pt x="287" y="526"/>
                        <a:pt x="0" y="530"/>
                      </a:cubicBezTo>
                      <a:cubicBezTo>
                        <a:pt x="0" y="429"/>
                        <a:pt x="0" y="429"/>
                        <a:pt x="0" y="429"/>
                      </a:cubicBezTo>
                      <a:cubicBezTo>
                        <a:pt x="231" y="424"/>
                        <a:pt x="416" y="236"/>
                        <a:pt x="416" y="4"/>
                      </a:cubicBezTo>
                      <a:cubicBezTo>
                        <a:pt x="416" y="3"/>
                        <a:pt x="416" y="1"/>
                        <a:pt x="416" y="0"/>
                      </a:cubicBezTo>
                      <a:lnTo>
                        <a:pt x="517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US" dirty="0">
                    <a:latin typeface="思源黑体 Light" panose="020B0300000000000000" pitchFamily="34" charset="-122"/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223" name="Group 96"/>
              <p:cNvGrpSpPr/>
              <p:nvPr/>
            </p:nvGrpSpPr>
            <p:grpSpPr>
              <a:xfrm rot="5400000">
                <a:off x="209419" y="3660485"/>
                <a:ext cx="2002405" cy="1027939"/>
                <a:chOff x="5245101" y="1903412"/>
                <a:chExt cx="2378075" cy="1220789"/>
              </a:xfrm>
            </p:grpSpPr>
            <p:sp>
              <p:nvSpPr>
                <p:cNvPr id="224" name="Freeform 17"/>
                <p:cNvSpPr/>
                <p:nvPr/>
              </p:nvSpPr>
              <p:spPr bwMode="auto">
                <a:xfrm>
                  <a:off x="5245101" y="1903412"/>
                  <a:ext cx="1189038" cy="1220788"/>
                </a:xfrm>
                <a:custGeom>
                  <a:avLst/>
                  <a:gdLst>
                    <a:gd name="T0" fmla="*/ 0 w 517"/>
                    <a:gd name="T1" fmla="*/ 0 h 530"/>
                    <a:gd name="T2" fmla="*/ 0 w 517"/>
                    <a:gd name="T3" fmla="*/ 4 h 530"/>
                    <a:gd name="T4" fmla="*/ 517 w 517"/>
                    <a:gd name="T5" fmla="*/ 530 h 530"/>
                    <a:gd name="T6" fmla="*/ 517 w 517"/>
                    <a:gd name="T7" fmla="*/ 429 h 530"/>
                    <a:gd name="T8" fmla="*/ 101 w 517"/>
                    <a:gd name="T9" fmla="*/ 4 h 530"/>
                    <a:gd name="T10" fmla="*/ 101 w 517"/>
                    <a:gd name="T11" fmla="*/ 0 h 530"/>
                    <a:gd name="T12" fmla="*/ 0 w 517"/>
                    <a:gd name="T13" fmla="*/ 0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7" h="530">
                      <a:moveTo>
                        <a:pt x="0" y="0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292"/>
                        <a:pt x="231" y="526"/>
                        <a:pt x="517" y="530"/>
                      </a:cubicBezTo>
                      <a:cubicBezTo>
                        <a:pt x="517" y="429"/>
                        <a:pt x="517" y="429"/>
                        <a:pt x="517" y="429"/>
                      </a:cubicBezTo>
                      <a:cubicBezTo>
                        <a:pt x="287" y="424"/>
                        <a:pt x="101" y="236"/>
                        <a:pt x="101" y="4"/>
                      </a:cubicBezTo>
                      <a:cubicBezTo>
                        <a:pt x="101" y="3"/>
                        <a:pt x="101" y="1"/>
                        <a:pt x="10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US" dirty="0">
                    <a:latin typeface="思源黑体 Light" panose="020B0300000000000000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19"/>
                <p:cNvSpPr/>
                <p:nvPr/>
              </p:nvSpPr>
              <p:spPr bwMode="auto">
                <a:xfrm>
                  <a:off x="6434138" y="1903413"/>
                  <a:ext cx="1189038" cy="1220788"/>
                </a:xfrm>
                <a:custGeom>
                  <a:avLst/>
                  <a:gdLst>
                    <a:gd name="T0" fmla="*/ 517 w 517"/>
                    <a:gd name="T1" fmla="*/ 0 h 530"/>
                    <a:gd name="T2" fmla="*/ 517 w 517"/>
                    <a:gd name="T3" fmla="*/ 4 h 530"/>
                    <a:gd name="T4" fmla="*/ 0 w 517"/>
                    <a:gd name="T5" fmla="*/ 530 h 530"/>
                    <a:gd name="T6" fmla="*/ 0 w 517"/>
                    <a:gd name="T7" fmla="*/ 429 h 530"/>
                    <a:gd name="T8" fmla="*/ 416 w 517"/>
                    <a:gd name="T9" fmla="*/ 4 h 530"/>
                    <a:gd name="T10" fmla="*/ 416 w 517"/>
                    <a:gd name="T11" fmla="*/ 0 h 530"/>
                    <a:gd name="T12" fmla="*/ 517 w 517"/>
                    <a:gd name="T13" fmla="*/ 0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7" h="530">
                      <a:moveTo>
                        <a:pt x="517" y="0"/>
                      </a:moveTo>
                      <a:cubicBezTo>
                        <a:pt x="517" y="1"/>
                        <a:pt x="517" y="3"/>
                        <a:pt x="517" y="4"/>
                      </a:cubicBezTo>
                      <a:cubicBezTo>
                        <a:pt x="517" y="292"/>
                        <a:pt x="287" y="526"/>
                        <a:pt x="0" y="530"/>
                      </a:cubicBezTo>
                      <a:cubicBezTo>
                        <a:pt x="0" y="429"/>
                        <a:pt x="0" y="429"/>
                        <a:pt x="0" y="429"/>
                      </a:cubicBezTo>
                      <a:cubicBezTo>
                        <a:pt x="231" y="424"/>
                        <a:pt x="416" y="236"/>
                        <a:pt x="416" y="4"/>
                      </a:cubicBezTo>
                      <a:cubicBezTo>
                        <a:pt x="416" y="3"/>
                        <a:pt x="416" y="1"/>
                        <a:pt x="416" y="0"/>
                      </a:cubicBezTo>
                      <a:lnTo>
                        <a:pt x="51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en-US" dirty="0">
                    <a:latin typeface="思源黑体 Light" panose="020B0300000000000000" pitchFamily="34" charset="-122"/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226" name="Inhaltsplatzhalter 4"/>
            <p:cNvSpPr txBox="1"/>
            <p:nvPr/>
          </p:nvSpPr>
          <p:spPr>
            <a:xfrm>
              <a:off x="5829839" y="1857084"/>
              <a:ext cx="6368493" cy="85211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lvl1pPr marL="273050" indent="-27305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23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1pPr>
              <a:lvl2pPr marL="807720" indent="-27305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20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2pPr>
              <a:lvl3pPr marL="1080770" indent="-1778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9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3pPr>
              <a:lvl4pPr marL="1436370" indent="-1778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4pPr>
              <a:lvl5pPr marL="1793240" indent="-17907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5pPr>
              <a:lvl6pPr marL="2513965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165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73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493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l">
                <a:lnSpc>
                  <a:spcPct val="100000"/>
                </a:lnSpc>
                <a:spcAft>
                  <a:spcPts val="1200"/>
                </a:spcAft>
                <a:buNone/>
              </a:pPr>
              <a:r>
                <a:rPr lang="en-US" sz="1600" b="1" dirty="0">
                  <a:solidFill>
                    <a:schemeClr val="accent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lt"/>
                </a:rPr>
                <a:t>96% of tax matters and 99% of tax returns can be handled online, social security can be paid online and on mobile terminal</a:t>
              </a:r>
            </a:p>
          </p:txBody>
        </p:sp>
        <p:sp>
          <p:nvSpPr>
            <p:cNvPr id="227" name="Inhaltsplatzhalter 4"/>
            <p:cNvSpPr txBox="1"/>
            <p:nvPr/>
          </p:nvSpPr>
          <p:spPr>
            <a:xfrm>
              <a:off x="5829922" y="3100738"/>
              <a:ext cx="6368435" cy="85211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lvl1pPr marL="273050" indent="-27305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23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1pPr>
              <a:lvl2pPr marL="807720" indent="-27305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20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2pPr>
              <a:lvl3pPr marL="1080770" indent="-1778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9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3pPr>
              <a:lvl4pPr marL="1436370" indent="-1778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4pPr>
              <a:lvl5pPr marL="1793240" indent="-17907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5pPr>
              <a:lvl6pPr marL="2513965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165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73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493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lvl="0" algn="l">
                <a:lnSpc>
                  <a:spcPct val="100000"/>
                </a:lnSpc>
                <a:spcAft>
                  <a:spcPts val="1200"/>
                </a:spcAft>
                <a:buClrTx/>
                <a:buSzTx/>
                <a:buNone/>
              </a:pPr>
              <a:r>
                <a:rPr lang="en-US" sz="1600" b="1" dirty="0">
                  <a:solidFill>
                    <a:srgbClr val="ED7D3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lt"/>
                </a:rPr>
                <a:t>Consolidate declarations including 10 property and behavior taxes, VAT and excise tax with its additional taxes etc.</a:t>
              </a:r>
            </a:p>
          </p:txBody>
        </p:sp>
        <p:sp>
          <p:nvSpPr>
            <p:cNvPr id="228" name="Inhaltsplatzhalter 4"/>
            <p:cNvSpPr txBox="1"/>
            <p:nvPr/>
          </p:nvSpPr>
          <p:spPr>
            <a:xfrm>
              <a:off x="5829839" y="4506470"/>
              <a:ext cx="6499644" cy="567830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lvl1pPr marL="273050" indent="-27305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23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1pPr>
              <a:lvl2pPr marL="807720" indent="-27305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20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2pPr>
              <a:lvl3pPr marL="1080770" indent="-1778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9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3pPr>
              <a:lvl4pPr marL="1436370" indent="-1778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4pPr>
              <a:lvl5pPr marL="1793240" indent="-17907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5pPr>
              <a:lvl6pPr marL="2513965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165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73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493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lvl="0" algn="l">
                <a:lnSpc>
                  <a:spcPct val="100000"/>
                </a:lnSpc>
                <a:spcAft>
                  <a:spcPts val="1200"/>
                </a:spcAft>
                <a:buClrTx/>
                <a:buSzTx/>
                <a:buNone/>
              </a:pPr>
              <a:r>
                <a:rPr lang="en-US" sz="1600" b="1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lt"/>
                </a:rPr>
                <a:t>Artificial intelligence has been applied to tax consultation, online training and other service areas</a:t>
              </a:r>
            </a:p>
          </p:txBody>
        </p:sp>
        <p:sp>
          <p:nvSpPr>
            <p:cNvPr id="229" name="Inhaltsplatzhalter 4"/>
            <p:cNvSpPr txBox="1"/>
            <p:nvPr/>
          </p:nvSpPr>
          <p:spPr>
            <a:xfrm>
              <a:off x="5799066" y="5724192"/>
              <a:ext cx="6530416" cy="567830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lvl1pPr marL="273050" indent="-27305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23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1pPr>
              <a:lvl2pPr marL="807720" indent="-27305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20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2pPr>
              <a:lvl3pPr marL="1080770" indent="-1778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9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3pPr>
              <a:lvl4pPr marL="1436370" indent="-17780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4pPr>
              <a:lvl5pPr marL="1793240" indent="-179070" algn="l" defTabSz="914400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5pPr>
              <a:lvl6pPr marL="2513965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165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73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493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lvl="0" algn="l">
                <a:lnSpc>
                  <a:spcPct val="100000"/>
                </a:lnSpc>
                <a:spcAft>
                  <a:spcPts val="1200"/>
                </a:spcAft>
                <a:buClrTx/>
                <a:buSzTx/>
                <a:buNone/>
              </a:pPr>
              <a:r>
                <a:rPr lang="en-US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  <a:sym typeface="+mn-lt"/>
                </a:rPr>
                <a:t>AI chatbot has been launched both on hotline, PC and mobile end</a:t>
              </a:r>
            </a:p>
          </p:txBody>
        </p:sp>
        <p:grpSp>
          <p:nvGrpSpPr>
            <p:cNvPr id="230" name="Group 105"/>
            <p:cNvGrpSpPr/>
            <p:nvPr/>
          </p:nvGrpSpPr>
          <p:grpSpPr>
            <a:xfrm>
              <a:off x="3951142" y="5727534"/>
              <a:ext cx="492120" cy="492120"/>
              <a:chOff x="9085263" y="2676525"/>
              <a:chExt cx="579437" cy="57943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9085263" y="2676525"/>
                <a:ext cx="579437" cy="579438"/>
              </a:xfrm>
              <a:custGeom>
                <a:avLst/>
                <a:gdLst>
                  <a:gd name="T0" fmla="*/ 199 w 3650"/>
                  <a:gd name="T1" fmla="*/ 3163 h 3649"/>
                  <a:gd name="T2" fmla="*/ 212 w 3650"/>
                  <a:gd name="T3" fmla="*/ 3337 h 3649"/>
                  <a:gd name="T4" fmla="*/ 345 w 3650"/>
                  <a:gd name="T5" fmla="*/ 3450 h 3649"/>
                  <a:gd name="T6" fmla="*/ 518 w 3650"/>
                  <a:gd name="T7" fmla="*/ 3437 h 3649"/>
                  <a:gd name="T8" fmla="*/ 941 w 3650"/>
                  <a:gd name="T9" fmla="*/ 2387 h 3649"/>
                  <a:gd name="T10" fmla="*/ 2326 w 3650"/>
                  <a:gd name="T11" fmla="*/ 187 h 3649"/>
                  <a:gd name="T12" fmla="*/ 1968 w 3650"/>
                  <a:gd name="T13" fmla="*/ 245 h 3649"/>
                  <a:gd name="T14" fmla="*/ 1639 w 3650"/>
                  <a:gd name="T15" fmla="*/ 418 h 3649"/>
                  <a:gd name="T16" fmla="*/ 1369 w 3650"/>
                  <a:gd name="T17" fmla="*/ 710 h 3649"/>
                  <a:gd name="T18" fmla="*/ 1216 w 3650"/>
                  <a:gd name="T19" fmla="*/ 1080 h 3649"/>
                  <a:gd name="T20" fmla="*/ 1201 w 3650"/>
                  <a:gd name="T21" fmla="*/ 1487 h 3649"/>
                  <a:gd name="T22" fmla="*/ 1327 w 3650"/>
                  <a:gd name="T23" fmla="*/ 1867 h 3649"/>
                  <a:gd name="T24" fmla="*/ 1582 w 3650"/>
                  <a:gd name="T25" fmla="*/ 2181 h 3649"/>
                  <a:gd name="T26" fmla="*/ 1916 w 3650"/>
                  <a:gd name="T27" fmla="*/ 2383 h 3649"/>
                  <a:gd name="T28" fmla="*/ 2288 w 3650"/>
                  <a:gd name="T29" fmla="*/ 2458 h 3649"/>
                  <a:gd name="T30" fmla="*/ 2663 w 3650"/>
                  <a:gd name="T31" fmla="*/ 2408 h 3649"/>
                  <a:gd name="T32" fmla="*/ 3007 w 3650"/>
                  <a:gd name="T33" fmla="*/ 2232 h 3649"/>
                  <a:gd name="T34" fmla="*/ 3283 w 3650"/>
                  <a:gd name="T35" fmla="*/ 1936 h 3649"/>
                  <a:gd name="T36" fmla="*/ 3437 w 3650"/>
                  <a:gd name="T37" fmla="*/ 1566 h 3649"/>
                  <a:gd name="T38" fmla="*/ 3451 w 3650"/>
                  <a:gd name="T39" fmla="*/ 1159 h 3649"/>
                  <a:gd name="T40" fmla="*/ 3324 w 3650"/>
                  <a:gd name="T41" fmla="*/ 779 h 3649"/>
                  <a:gd name="T42" fmla="*/ 3073 w 3650"/>
                  <a:gd name="T43" fmla="*/ 467 h 3649"/>
                  <a:gd name="T44" fmla="*/ 2754 w 3650"/>
                  <a:gd name="T45" fmla="*/ 270 h 3649"/>
                  <a:gd name="T46" fmla="*/ 2399 w 3650"/>
                  <a:gd name="T47" fmla="*/ 189 h 3649"/>
                  <a:gd name="T48" fmla="*/ 2579 w 3650"/>
                  <a:gd name="T49" fmla="*/ 23 h 3649"/>
                  <a:gd name="T50" fmla="*/ 2980 w 3650"/>
                  <a:gd name="T51" fmla="*/ 172 h 3649"/>
                  <a:gd name="T52" fmla="*/ 3323 w 3650"/>
                  <a:gd name="T53" fmla="*/ 451 h 3649"/>
                  <a:gd name="T54" fmla="*/ 3549 w 3650"/>
                  <a:gd name="T55" fmla="*/ 816 h 3649"/>
                  <a:gd name="T56" fmla="*/ 3647 w 3650"/>
                  <a:gd name="T57" fmla="*/ 1236 h 3649"/>
                  <a:gd name="T58" fmla="*/ 3605 w 3650"/>
                  <a:gd name="T59" fmla="*/ 1667 h 3649"/>
                  <a:gd name="T60" fmla="*/ 3429 w 3650"/>
                  <a:gd name="T61" fmla="*/ 2057 h 3649"/>
                  <a:gd name="T62" fmla="*/ 3127 w 3650"/>
                  <a:gd name="T63" fmla="*/ 2378 h 3649"/>
                  <a:gd name="T64" fmla="*/ 2744 w 3650"/>
                  <a:gd name="T65" fmla="*/ 2579 h 3649"/>
                  <a:gd name="T66" fmla="*/ 2326 w 3650"/>
                  <a:gd name="T67" fmla="*/ 2647 h 3649"/>
                  <a:gd name="T68" fmla="*/ 1909 w 3650"/>
                  <a:gd name="T69" fmla="*/ 2579 h 3649"/>
                  <a:gd name="T70" fmla="*/ 1527 w 3650"/>
                  <a:gd name="T71" fmla="*/ 2379 h 3649"/>
                  <a:gd name="T72" fmla="*/ 1482 w 3650"/>
                  <a:gd name="T73" fmla="*/ 2672 h 3649"/>
                  <a:gd name="T74" fmla="*/ 1473 w 3650"/>
                  <a:gd name="T75" fmla="*/ 2760 h 3649"/>
                  <a:gd name="T76" fmla="*/ 595 w 3650"/>
                  <a:gd name="T77" fmla="*/ 3608 h 3649"/>
                  <a:gd name="T78" fmla="*/ 368 w 3650"/>
                  <a:gd name="T79" fmla="*/ 3647 h 3649"/>
                  <a:gd name="T80" fmla="*/ 157 w 3650"/>
                  <a:gd name="T81" fmla="*/ 3558 h 3649"/>
                  <a:gd name="T82" fmla="*/ 23 w 3650"/>
                  <a:gd name="T83" fmla="*/ 3371 h 3649"/>
                  <a:gd name="T84" fmla="*/ 10 w 3650"/>
                  <a:gd name="T85" fmla="*/ 3141 h 3649"/>
                  <a:gd name="T86" fmla="*/ 122 w 3650"/>
                  <a:gd name="T87" fmla="*/ 2940 h 3649"/>
                  <a:gd name="T88" fmla="*/ 941 w 3650"/>
                  <a:gd name="T89" fmla="*/ 2160 h 3649"/>
                  <a:gd name="T90" fmla="*/ 1168 w 3650"/>
                  <a:gd name="T91" fmla="*/ 2348 h 3649"/>
                  <a:gd name="T92" fmla="*/ 1136 w 3650"/>
                  <a:gd name="T93" fmla="*/ 1905 h 3649"/>
                  <a:gd name="T94" fmla="*/ 1013 w 3650"/>
                  <a:gd name="T95" fmla="*/ 1497 h 3649"/>
                  <a:gd name="T96" fmla="*/ 1028 w 3650"/>
                  <a:gd name="T97" fmla="*/ 1063 h 3649"/>
                  <a:gd name="T98" fmla="*/ 1178 w 3650"/>
                  <a:gd name="T99" fmla="*/ 662 h 3649"/>
                  <a:gd name="T100" fmla="*/ 1456 w 3650"/>
                  <a:gd name="T101" fmla="*/ 325 h 3649"/>
                  <a:gd name="T102" fmla="*/ 1827 w 3650"/>
                  <a:gd name="T103" fmla="*/ 96 h 3649"/>
                  <a:gd name="T104" fmla="*/ 2241 w 3650"/>
                  <a:gd name="T105" fmla="*/ 2 h 3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650" h="3649">
                    <a:moveTo>
                      <a:pt x="675" y="2654"/>
                    </a:moveTo>
                    <a:lnTo>
                      <a:pt x="254" y="3073"/>
                    </a:lnTo>
                    <a:lnTo>
                      <a:pt x="231" y="3100"/>
                    </a:lnTo>
                    <a:lnTo>
                      <a:pt x="212" y="3131"/>
                    </a:lnTo>
                    <a:lnTo>
                      <a:pt x="199" y="3163"/>
                    </a:lnTo>
                    <a:lnTo>
                      <a:pt x="190" y="3198"/>
                    </a:lnTo>
                    <a:lnTo>
                      <a:pt x="188" y="3234"/>
                    </a:lnTo>
                    <a:lnTo>
                      <a:pt x="190" y="3270"/>
                    </a:lnTo>
                    <a:lnTo>
                      <a:pt x="199" y="3304"/>
                    </a:lnTo>
                    <a:lnTo>
                      <a:pt x="212" y="3337"/>
                    </a:lnTo>
                    <a:lnTo>
                      <a:pt x="231" y="3367"/>
                    </a:lnTo>
                    <a:lnTo>
                      <a:pt x="254" y="3395"/>
                    </a:lnTo>
                    <a:lnTo>
                      <a:pt x="282" y="3418"/>
                    </a:lnTo>
                    <a:lnTo>
                      <a:pt x="312" y="3437"/>
                    </a:lnTo>
                    <a:lnTo>
                      <a:pt x="345" y="3450"/>
                    </a:lnTo>
                    <a:lnTo>
                      <a:pt x="379" y="3459"/>
                    </a:lnTo>
                    <a:lnTo>
                      <a:pt x="415" y="3461"/>
                    </a:lnTo>
                    <a:lnTo>
                      <a:pt x="451" y="3459"/>
                    </a:lnTo>
                    <a:lnTo>
                      <a:pt x="486" y="3450"/>
                    </a:lnTo>
                    <a:lnTo>
                      <a:pt x="518" y="3437"/>
                    </a:lnTo>
                    <a:lnTo>
                      <a:pt x="549" y="3418"/>
                    </a:lnTo>
                    <a:lnTo>
                      <a:pt x="576" y="3395"/>
                    </a:lnTo>
                    <a:lnTo>
                      <a:pt x="995" y="2974"/>
                    </a:lnTo>
                    <a:lnTo>
                      <a:pt x="675" y="2654"/>
                    </a:lnTo>
                    <a:close/>
                    <a:moveTo>
                      <a:pt x="941" y="2387"/>
                    </a:moveTo>
                    <a:lnTo>
                      <a:pt x="807" y="2521"/>
                    </a:lnTo>
                    <a:lnTo>
                      <a:pt x="1128" y="2842"/>
                    </a:lnTo>
                    <a:lnTo>
                      <a:pt x="1262" y="2708"/>
                    </a:lnTo>
                    <a:lnTo>
                      <a:pt x="941" y="2387"/>
                    </a:lnTo>
                    <a:close/>
                    <a:moveTo>
                      <a:pt x="2326" y="187"/>
                    </a:moveTo>
                    <a:lnTo>
                      <a:pt x="2253" y="189"/>
                    </a:lnTo>
                    <a:lnTo>
                      <a:pt x="2181" y="197"/>
                    </a:lnTo>
                    <a:lnTo>
                      <a:pt x="2109" y="208"/>
                    </a:lnTo>
                    <a:lnTo>
                      <a:pt x="2037" y="225"/>
                    </a:lnTo>
                    <a:lnTo>
                      <a:pt x="1968" y="245"/>
                    </a:lnTo>
                    <a:lnTo>
                      <a:pt x="1898" y="270"/>
                    </a:lnTo>
                    <a:lnTo>
                      <a:pt x="1831" y="301"/>
                    </a:lnTo>
                    <a:lnTo>
                      <a:pt x="1764" y="335"/>
                    </a:lnTo>
                    <a:lnTo>
                      <a:pt x="1701" y="374"/>
                    </a:lnTo>
                    <a:lnTo>
                      <a:pt x="1639" y="418"/>
                    </a:lnTo>
                    <a:lnTo>
                      <a:pt x="1579" y="467"/>
                    </a:lnTo>
                    <a:lnTo>
                      <a:pt x="1523" y="520"/>
                    </a:lnTo>
                    <a:lnTo>
                      <a:pt x="1467" y="580"/>
                    </a:lnTo>
                    <a:lnTo>
                      <a:pt x="1415" y="644"/>
                    </a:lnTo>
                    <a:lnTo>
                      <a:pt x="1369" y="710"/>
                    </a:lnTo>
                    <a:lnTo>
                      <a:pt x="1327" y="779"/>
                    </a:lnTo>
                    <a:lnTo>
                      <a:pt x="1292" y="851"/>
                    </a:lnTo>
                    <a:lnTo>
                      <a:pt x="1261" y="926"/>
                    </a:lnTo>
                    <a:lnTo>
                      <a:pt x="1235" y="1002"/>
                    </a:lnTo>
                    <a:lnTo>
                      <a:pt x="1216" y="1080"/>
                    </a:lnTo>
                    <a:lnTo>
                      <a:pt x="1201" y="1159"/>
                    </a:lnTo>
                    <a:lnTo>
                      <a:pt x="1192" y="1241"/>
                    </a:lnTo>
                    <a:lnTo>
                      <a:pt x="1190" y="1323"/>
                    </a:lnTo>
                    <a:lnTo>
                      <a:pt x="1192" y="1405"/>
                    </a:lnTo>
                    <a:lnTo>
                      <a:pt x="1201" y="1487"/>
                    </a:lnTo>
                    <a:lnTo>
                      <a:pt x="1216" y="1566"/>
                    </a:lnTo>
                    <a:lnTo>
                      <a:pt x="1235" y="1645"/>
                    </a:lnTo>
                    <a:lnTo>
                      <a:pt x="1261" y="1721"/>
                    </a:lnTo>
                    <a:lnTo>
                      <a:pt x="1292" y="1795"/>
                    </a:lnTo>
                    <a:lnTo>
                      <a:pt x="1327" y="1867"/>
                    </a:lnTo>
                    <a:lnTo>
                      <a:pt x="1369" y="1936"/>
                    </a:lnTo>
                    <a:lnTo>
                      <a:pt x="1415" y="2003"/>
                    </a:lnTo>
                    <a:lnTo>
                      <a:pt x="1467" y="2066"/>
                    </a:lnTo>
                    <a:lnTo>
                      <a:pt x="1523" y="2126"/>
                    </a:lnTo>
                    <a:lnTo>
                      <a:pt x="1582" y="2181"/>
                    </a:lnTo>
                    <a:lnTo>
                      <a:pt x="1644" y="2232"/>
                    </a:lnTo>
                    <a:lnTo>
                      <a:pt x="1709" y="2277"/>
                    </a:lnTo>
                    <a:lnTo>
                      <a:pt x="1776" y="2317"/>
                    </a:lnTo>
                    <a:lnTo>
                      <a:pt x="1845" y="2353"/>
                    </a:lnTo>
                    <a:lnTo>
                      <a:pt x="1916" y="2383"/>
                    </a:lnTo>
                    <a:lnTo>
                      <a:pt x="1989" y="2408"/>
                    </a:lnTo>
                    <a:lnTo>
                      <a:pt x="2062" y="2428"/>
                    </a:lnTo>
                    <a:lnTo>
                      <a:pt x="2137" y="2443"/>
                    </a:lnTo>
                    <a:lnTo>
                      <a:pt x="2212" y="2453"/>
                    </a:lnTo>
                    <a:lnTo>
                      <a:pt x="2288" y="2458"/>
                    </a:lnTo>
                    <a:lnTo>
                      <a:pt x="2364" y="2458"/>
                    </a:lnTo>
                    <a:lnTo>
                      <a:pt x="2440" y="2453"/>
                    </a:lnTo>
                    <a:lnTo>
                      <a:pt x="2515" y="2443"/>
                    </a:lnTo>
                    <a:lnTo>
                      <a:pt x="2589" y="2428"/>
                    </a:lnTo>
                    <a:lnTo>
                      <a:pt x="2663" y="2408"/>
                    </a:lnTo>
                    <a:lnTo>
                      <a:pt x="2735" y="2383"/>
                    </a:lnTo>
                    <a:lnTo>
                      <a:pt x="2807" y="2353"/>
                    </a:lnTo>
                    <a:lnTo>
                      <a:pt x="2876" y="2317"/>
                    </a:lnTo>
                    <a:lnTo>
                      <a:pt x="2943" y="2277"/>
                    </a:lnTo>
                    <a:lnTo>
                      <a:pt x="3007" y="2232"/>
                    </a:lnTo>
                    <a:lnTo>
                      <a:pt x="3070" y="2181"/>
                    </a:lnTo>
                    <a:lnTo>
                      <a:pt x="3129" y="2126"/>
                    </a:lnTo>
                    <a:lnTo>
                      <a:pt x="3185" y="2066"/>
                    </a:lnTo>
                    <a:lnTo>
                      <a:pt x="3236" y="2003"/>
                    </a:lnTo>
                    <a:lnTo>
                      <a:pt x="3283" y="1936"/>
                    </a:lnTo>
                    <a:lnTo>
                      <a:pt x="3324" y="1867"/>
                    </a:lnTo>
                    <a:lnTo>
                      <a:pt x="3360" y="1795"/>
                    </a:lnTo>
                    <a:lnTo>
                      <a:pt x="3391" y="1721"/>
                    </a:lnTo>
                    <a:lnTo>
                      <a:pt x="3417" y="1645"/>
                    </a:lnTo>
                    <a:lnTo>
                      <a:pt x="3437" y="1566"/>
                    </a:lnTo>
                    <a:lnTo>
                      <a:pt x="3451" y="1487"/>
                    </a:lnTo>
                    <a:lnTo>
                      <a:pt x="3460" y="1405"/>
                    </a:lnTo>
                    <a:lnTo>
                      <a:pt x="3462" y="1323"/>
                    </a:lnTo>
                    <a:lnTo>
                      <a:pt x="3460" y="1241"/>
                    </a:lnTo>
                    <a:lnTo>
                      <a:pt x="3451" y="1159"/>
                    </a:lnTo>
                    <a:lnTo>
                      <a:pt x="3437" y="1080"/>
                    </a:lnTo>
                    <a:lnTo>
                      <a:pt x="3417" y="1002"/>
                    </a:lnTo>
                    <a:lnTo>
                      <a:pt x="3391" y="926"/>
                    </a:lnTo>
                    <a:lnTo>
                      <a:pt x="3360" y="851"/>
                    </a:lnTo>
                    <a:lnTo>
                      <a:pt x="3324" y="779"/>
                    </a:lnTo>
                    <a:lnTo>
                      <a:pt x="3283" y="710"/>
                    </a:lnTo>
                    <a:lnTo>
                      <a:pt x="3236" y="644"/>
                    </a:lnTo>
                    <a:lnTo>
                      <a:pt x="3185" y="580"/>
                    </a:lnTo>
                    <a:lnTo>
                      <a:pt x="3129" y="520"/>
                    </a:lnTo>
                    <a:lnTo>
                      <a:pt x="3073" y="467"/>
                    </a:lnTo>
                    <a:lnTo>
                      <a:pt x="3013" y="418"/>
                    </a:lnTo>
                    <a:lnTo>
                      <a:pt x="2951" y="374"/>
                    </a:lnTo>
                    <a:lnTo>
                      <a:pt x="2887" y="335"/>
                    </a:lnTo>
                    <a:lnTo>
                      <a:pt x="2822" y="300"/>
                    </a:lnTo>
                    <a:lnTo>
                      <a:pt x="2754" y="270"/>
                    </a:lnTo>
                    <a:lnTo>
                      <a:pt x="2684" y="245"/>
                    </a:lnTo>
                    <a:lnTo>
                      <a:pt x="2615" y="225"/>
                    </a:lnTo>
                    <a:lnTo>
                      <a:pt x="2543" y="208"/>
                    </a:lnTo>
                    <a:lnTo>
                      <a:pt x="2471" y="197"/>
                    </a:lnTo>
                    <a:lnTo>
                      <a:pt x="2399" y="189"/>
                    </a:lnTo>
                    <a:lnTo>
                      <a:pt x="2326" y="187"/>
                    </a:lnTo>
                    <a:close/>
                    <a:moveTo>
                      <a:pt x="2326" y="0"/>
                    </a:moveTo>
                    <a:lnTo>
                      <a:pt x="2411" y="2"/>
                    </a:lnTo>
                    <a:lnTo>
                      <a:pt x="2495" y="10"/>
                    </a:lnTo>
                    <a:lnTo>
                      <a:pt x="2579" y="23"/>
                    </a:lnTo>
                    <a:lnTo>
                      <a:pt x="2662" y="42"/>
                    </a:lnTo>
                    <a:lnTo>
                      <a:pt x="2744" y="66"/>
                    </a:lnTo>
                    <a:lnTo>
                      <a:pt x="2825" y="96"/>
                    </a:lnTo>
                    <a:lnTo>
                      <a:pt x="2903" y="132"/>
                    </a:lnTo>
                    <a:lnTo>
                      <a:pt x="2980" y="172"/>
                    </a:lnTo>
                    <a:lnTo>
                      <a:pt x="3055" y="217"/>
                    </a:lnTo>
                    <a:lnTo>
                      <a:pt x="3127" y="269"/>
                    </a:lnTo>
                    <a:lnTo>
                      <a:pt x="3197" y="325"/>
                    </a:lnTo>
                    <a:lnTo>
                      <a:pt x="3262" y="387"/>
                    </a:lnTo>
                    <a:lnTo>
                      <a:pt x="3323" y="451"/>
                    </a:lnTo>
                    <a:lnTo>
                      <a:pt x="3378" y="519"/>
                    </a:lnTo>
                    <a:lnTo>
                      <a:pt x="3429" y="589"/>
                    </a:lnTo>
                    <a:lnTo>
                      <a:pt x="3474" y="662"/>
                    </a:lnTo>
                    <a:lnTo>
                      <a:pt x="3514" y="738"/>
                    </a:lnTo>
                    <a:lnTo>
                      <a:pt x="3549" y="816"/>
                    </a:lnTo>
                    <a:lnTo>
                      <a:pt x="3580" y="896"/>
                    </a:lnTo>
                    <a:lnTo>
                      <a:pt x="3605" y="979"/>
                    </a:lnTo>
                    <a:lnTo>
                      <a:pt x="3625" y="1063"/>
                    </a:lnTo>
                    <a:lnTo>
                      <a:pt x="3639" y="1148"/>
                    </a:lnTo>
                    <a:lnTo>
                      <a:pt x="3647" y="1236"/>
                    </a:lnTo>
                    <a:lnTo>
                      <a:pt x="3650" y="1323"/>
                    </a:lnTo>
                    <a:lnTo>
                      <a:pt x="3647" y="1411"/>
                    </a:lnTo>
                    <a:lnTo>
                      <a:pt x="3639" y="1498"/>
                    </a:lnTo>
                    <a:lnTo>
                      <a:pt x="3625" y="1583"/>
                    </a:lnTo>
                    <a:lnTo>
                      <a:pt x="3605" y="1667"/>
                    </a:lnTo>
                    <a:lnTo>
                      <a:pt x="3580" y="1750"/>
                    </a:lnTo>
                    <a:lnTo>
                      <a:pt x="3549" y="1830"/>
                    </a:lnTo>
                    <a:lnTo>
                      <a:pt x="3514" y="1908"/>
                    </a:lnTo>
                    <a:lnTo>
                      <a:pt x="3474" y="1984"/>
                    </a:lnTo>
                    <a:lnTo>
                      <a:pt x="3429" y="2057"/>
                    </a:lnTo>
                    <a:lnTo>
                      <a:pt x="3378" y="2128"/>
                    </a:lnTo>
                    <a:lnTo>
                      <a:pt x="3323" y="2196"/>
                    </a:lnTo>
                    <a:lnTo>
                      <a:pt x="3262" y="2260"/>
                    </a:lnTo>
                    <a:lnTo>
                      <a:pt x="3197" y="2321"/>
                    </a:lnTo>
                    <a:lnTo>
                      <a:pt x="3127" y="2378"/>
                    </a:lnTo>
                    <a:lnTo>
                      <a:pt x="3055" y="2429"/>
                    </a:lnTo>
                    <a:lnTo>
                      <a:pt x="2980" y="2474"/>
                    </a:lnTo>
                    <a:lnTo>
                      <a:pt x="2903" y="2514"/>
                    </a:lnTo>
                    <a:lnTo>
                      <a:pt x="2825" y="2550"/>
                    </a:lnTo>
                    <a:lnTo>
                      <a:pt x="2744" y="2579"/>
                    </a:lnTo>
                    <a:lnTo>
                      <a:pt x="2662" y="2604"/>
                    </a:lnTo>
                    <a:lnTo>
                      <a:pt x="2579" y="2623"/>
                    </a:lnTo>
                    <a:lnTo>
                      <a:pt x="2495" y="2636"/>
                    </a:lnTo>
                    <a:lnTo>
                      <a:pt x="2411" y="2644"/>
                    </a:lnTo>
                    <a:lnTo>
                      <a:pt x="2326" y="2647"/>
                    </a:lnTo>
                    <a:lnTo>
                      <a:pt x="2242" y="2644"/>
                    </a:lnTo>
                    <a:lnTo>
                      <a:pt x="2158" y="2636"/>
                    </a:lnTo>
                    <a:lnTo>
                      <a:pt x="2074" y="2623"/>
                    </a:lnTo>
                    <a:lnTo>
                      <a:pt x="1991" y="2604"/>
                    </a:lnTo>
                    <a:lnTo>
                      <a:pt x="1909" y="2579"/>
                    </a:lnTo>
                    <a:lnTo>
                      <a:pt x="1829" y="2551"/>
                    </a:lnTo>
                    <a:lnTo>
                      <a:pt x="1751" y="2515"/>
                    </a:lnTo>
                    <a:lnTo>
                      <a:pt x="1673" y="2475"/>
                    </a:lnTo>
                    <a:lnTo>
                      <a:pt x="1599" y="2430"/>
                    </a:lnTo>
                    <a:lnTo>
                      <a:pt x="1527" y="2379"/>
                    </a:lnTo>
                    <a:lnTo>
                      <a:pt x="1459" y="2323"/>
                    </a:lnTo>
                    <a:lnTo>
                      <a:pt x="1301" y="2481"/>
                    </a:lnTo>
                    <a:lnTo>
                      <a:pt x="1461" y="2641"/>
                    </a:lnTo>
                    <a:lnTo>
                      <a:pt x="1473" y="2656"/>
                    </a:lnTo>
                    <a:lnTo>
                      <a:pt x="1482" y="2672"/>
                    </a:lnTo>
                    <a:lnTo>
                      <a:pt x="1488" y="2690"/>
                    </a:lnTo>
                    <a:lnTo>
                      <a:pt x="1489" y="2708"/>
                    </a:lnTo>
                    <a:lnTo>
                      <a:pt x="1488" y="2727"/>
                    </a:lnTo>
                    <a:lnTo>
                      <a:pt x="1482" y="2744"/>
                    </a:lnTo>
                    <a:lnTo>
                      <a:pt x="1473" y="2760"/>
                    </a:lnTo>
                    <a:lnTo>
                      <a:pt x="1461" y="2774"/>
                    </a:lnTo>
                    <a:lnTo>
                      <a:pt x="709" y="3527"/>
                    </a:lnTo>
                    <a:lnTo>
                      <a:pt x="674" y="3558"/>
                    </a:lnTo>
                    <a:lnTo>
                      <a:pt x="636" y="3586"/>
                    </a:lnTo>
                    <a:lnTo>
                      <a:pt x="595" y="3608"/>
                    </a:lnTo>
                    <a:lnTo>
                      <a:pt x="552" y="3626"/>
                    </a:lnTo>
                    <a:lnTo>
                      <a:pt x="508" y="3639"/>
                    </a:lnTo>
                    <a:lnTo>
                      <a:pt x="462" y="3647"/>
                    </a:lnTo>
                    <a:lnTo>
                      <a:pt x="415" y="3649"/>
                    </a:lnTo>
                    <a:lnTo>
                      <a:pt x="368" y="3647"/>
                    </a:lnTo>
                    <a:lnTo>
                      <a:pt x="322" y="3639"/>
                    </a:lnTo>
                    <a:lnTo>
                      <a:pt x="278" y="3626"/>
                    </a:lnTo>
                    <a:lnTo>
                      <a:pt x="236" y="3608"/>
                    </a:lnTo>
                    <a:lnTo>
                      <a:pt x="195" y="3586"/>
                    </a:lnTo>
                    <a:lnTo>
                      <a:pt x="157" y="3558"/>
                    </a:lnTo>
                    <a:lnTo>
                      <a:pt x="122" y="3527"/>
                    </a:lnTo>
                    <a:lnTo>
                      <a:pt x="91" y="3492"/>
                    </a:lnTo>
                    <a:lnTo>
                      <a:pt x="63" y="3454"/>
                    </a:lnTo>
                    <a:lnTo>
                      <a:pt x="41" y="3413"/>
                    </a:lnTo>
                    <a:lnTo>
                      <a:pt x="23" y="3371"/>
                    </a:lnTo>
                    <a:lnTo>
                      <a:pt x="10" y="3327"/>
                    </a:lnTo>
                    <a:lnTo>
                      <a:pt x="2" y="3281"/>
                    </a:lnTo>
                    <a:lnTo>
                      <a:pt x="0" y="3234"/>
                    </a:lnTo>
                    <a:lnTo>
                      <a:pt x="2" y="3187"/>
                    </a:lnTo>
                    <a:lnTo>
                      <a:pt x="10" y="3141"/>
                    </a:lnTo>
                    <a:lnTo>
                      <a:pt x="23" y="3097"/>
                    </a:lnTo>
                    <a:lnTo>
                      <a:pt x="41" y="3054"/>
                    </a:lnTo>
                    <a:lnTo>
                      <a:pt x="63" y="3013"/>
                    </a:lnTo>
                    <a:lnTo>
                      <a:pt x="91" y="2975"/>
                    </a:lnTo>
                    <a:lnTo>
                      <a:pt x="122" y="2940"/>
                    </a:lnTo>
                    <a:lnTo>
                      <a:pt x="875" y="2188"/>
                    </a:lnTo>
                    <a:lnTo>
                      <a:pt x="889" y="2176"/>
                    </a:lnTo>
                    <a:lnTo>
                      <a:pt x="905" y="2167"/>
                    </a:lnTo>
                    <a:lnTo>
                      <a:pt x="922" y="2161"/>
                    </a:lnTo>
                    <a:lnTo>
                      <a:pt x="941" y="2160"/>
                    </a:lnTo>
                    <a:lnTo>
                      <a:pt x="959" y="2161"/>
                    </a:lnTo>
                    <a:lnTo>
                      <a:pt x="977" y="2167"/>
                    </a:lnTo>
                    <a:lnTo>
                      <a:pt x="993" y="2176"/>
                    </a:lnTo>
                    <a:lnTo>
                      <a:pt x="1008" y="2188"/>
                    </a:lnTo>
                    <a:lnTo>
                      <a:pt x="1168" y="2348"/>
                    </a:lnTo>
                    <a:lnTo>
                      <a:pt x="1326" y="2190"/>
                    </a:lnTo>
                    <a:lnTo>
                      <a:pt x="1271" y="2124"/>
                    </a:lnTo>
                    <a:lnTo>
                      <a:pt x="1221" y="2053"/>
                    </a:lnTo>
                    <a:lnTo>
                      <a:pt x="1176" y="1980"/>
                    </a:lnTo>
                    <a:lnTo>
                      <a:pt x="1136" y="1905"/>
                    </a:lnTo>
                    <a:lnTo>
                      <a:pt x="1101" y="1827"/>
                    </a:lnTo>
                    <a:lnTo>
                      <a:pt x="1071" y="1747"/>
                    </a:lnTo>
                    <a:lnTo>
                      <a:pt x="1046" y="1666"/>
                    </a:lnTo>
                    <a:lnTo>
                      <a:pt x="1028" y="1582"/>
                    </a:lnTo>
                    <a:lnTo>
                      <a:pt x="1013" y="1497"/>
                    </a:lnTo>
                    <a:lnTo>
                      <a:pt x="1004" y="1410"/>
                    </a:lnTo>
                    <a:lnTo>
                      <a:pt x="1002" y="1323"/>
                    </a:lnTo>
                    <a:lnTo>
                      <a:pt x="1004" y="1236"/>
                    </a:lnTo>
                    <a:lnTo>
                      <a:pt x="1013" y="1148"/>
                    </a:lnTo>
                    <a:lnTo>
                      <a:pt x="1028" y="1063"/>
                    </a:lnTo>
                    <a:lnTo>
                      <a:pt x="1046" y="979"/>
                    </a:lnTo>
                    <a:lnTo>
                      <a:pt x="1072" y="896"/>
                    </a:lnTo>
                    <a:lnTo>
                      <a:pt x="1102" y="816"/>
                    </a:lnTo>
                    <a:lnTo>
                      <a:pt x="1137" y="738"/>
                    </a:lnTo>
                    <a:lnTo>
                      <a:pt x="1178" y="662"/>
                    </a:lnTo>
                    <a:lnTo>
                      <a:pt x="1223" y="589"/>
                    </a:lnTo>
                    <a:lnTo>
                      <a:pt x="1274" y="519"/>
                    </a:lnTo>
                    <a:lnTo>
                      <a:pt x="1329" y="451"/>
                    </a:lnTo>
                    <a:lnTo>
                      <a:pt x="1389" y="387"/>
                    </a:lnTo>
                    <a:lnTo>
                      <a:pt x="1456" y="325"/>
                    </a:lnTo>
                    <a:lnTo>
                      <a:pt x="1525" y="269"/>
                    </a:lnTo>
                    <a:lnTo>
                      <a:pt x="1597" y="217"/>
                    </a:lnTo>
                    <a:lnTo>
                      <a:pt x="1672" y="172"/>
                    </a:lnTo>
                    <a:lnTo>
                      <a:pt x="1749" y="132"/>
                    </a:lnTo>
                    <a:lnTo>
                      <a:pt x="1827" y="96"/>
                    </a:lnTo>
                    <a:lnTo>
                      <a:pt x="1908" y="66"/>
                    </a:lnTo>
                    <a:lnTo>
                      <a:pt x="1990" y="42"/>
                    </a:lnTo>
                    <a:lnTo>
                      <a:pt x="2073" y="23"/>
                    </a:lnTo>
                    <a:lnTo>
                      <a:pt x="2157" y="10"/>
                    </a:lnTo>
                    <a:lnTo>
                      <a:pt x="2241" y="2"/>
                    </a:lnTo>
                    <a:lnTo>
                      <a:pt x="232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9309100" y="2741613"/>
                <a:ext cx="290512" cy="290513"/>
              </a:xfrm>
              <a:custGeom>
                <a:avLst/>
                <a:gdLst>
                  <a:gd name="T0" fmla="*/ 793 w 1834"/>
                  <a:gd name="T1" fmla="*/ 199 h 1834"/>
                  <a:gd name="T2" fmla="*/ 613 w 1834"/>
                  <a:gd name="T3" fmla="*/ 254 h 1834"/>
                  <a:gd name="T4" fmla="*/ 450 w 1834"/>
                  <a:gd name="T5" fmla="*/ 356 h 1834"/>
                  <a:gd name="T6" fmla="*/ 318 w 1834"/>
                  <a:gd name="T7" fmla="*/ 502 h 1834"/>
                  <a:gd name="T8" fmla="*/ 230 w 1834"/>
                  <a:gd name="T9" fmla="*/ 671 h 1834"/>
                  <a:gd name="T10" fmla="*/ 190 w 1834"/>
                  <a:gd name="T11" fmla="*/ 855 h 1834"/>
                  <a:gd name="T12" fmla="*/ 198 w 1834"/>
                  <a:gd name="T13" fmla="*/ 1041 h 1834"/>
                  <a:gd name="T14" fmla="*/ 253 w 1834"/>
                  <a:gd name="T15" fmla="*/ 1221 h 1834"/>
                  <a:gd name="T16" fmla="*/ 356 w 1834"/>
                  <a:gd name="T17" fmla="*/ 1384 h 1834"/>
                  <a:gd name="T18" fmla="*/ 502 w 1834"/>
                  <a:gd name="T19" fmla="*/ 1516 h 1834"/>
                  <a:gd name="T20" fmla="*/ 672 w 1834"/>
                  <a:gd name="T21" fmla="*/ 1604 h 1834"/>
                  <a:gd name="T22" fmla="*/ 855 w 1834"/>
                  <a:gd name="T23" fmla="*/ 1644 h 1834"/>
                  <a:gd name="T24" fmla="*/ 1041 w 1834"/>
                  <a:gd name="T25" fmla="*/ 1636 h 1834"/>
                  <a:gd name="T26" fmla="*/ 1220 w 1834"/>
                  <a:gd name="T27" fmla="*/ 1581 h 1834"/>
                  <a:gd name="T28" fmla="*/ 1384 w 1834"/>
                  <a:gd name="T29" fmla="*/ 1478 h 1834"/>
                  <a:gd name="T30" fmla="*/ 1517 w 1834"/>
                  <a:gd name="T31" fmla="*/ 1332 h 1834"/>
                  <a:gd name="T32" fmla="*/ 1604 w 1834"/>
                  <a:gd name="T33" fmla="*/ 1163 h 1834"/>
                  <a:gd name="T34" fmla="*/ 1644 w 1834"/>
                  <a:gd name="T35" fmla="*/ 979 h 1834"/>
                  <a:gd name="T36" fmla="*/ 1635 w 1834"/>
                  <a:gd name="T37" fmla="*/ 793 h 1834"/>
                  <a:gd name="T38" fmla="*/ 1580 w 1834"/>
                  <a:gd name="T39" fmla="*/ 614 h 1834"/>
                  <a:gd name="T40" fmla="*/ 1478 w 1834"/>
                  <a:gd name="T41" fmla="*/ 450 h 1834"/>
                  <a:gd name="T42" fmla="*/ 1332 w 1834"/>
                  <a:gd name="T43" fmla="*/ 317 h 1834"/>
                  <a:gd name="T44" fmla="*/ 1161 w 1834"/>
                  <a:gd name="T45" fmla="*/ 230 h 1834"/>
                  <a:gd name="T46" fmla="*/ 979 w 1834"/>
                  <a:gd name="T47" fmla="*/ 190 h 1834"/>
                  <a:gd name="T48" fmla="*/ 988 w 1834"/>
                  <a:gd name="T49" fmla="*/ 3 h 1834"/>
                  <a:gd name="T50" fmla="*/ 1195 w 1834"/>
                  <a:gd name="T51" fmla="*/ 43 h 1834"/>
                  <a:gd name="T52" fmla="*/ 1390 w 1834"/>
                  <a:gd name="T53" fmla="*/ 132 h 1834"/>
                  <a:gd name="T54" fmla="*/ 1565 w 1834"/>
                  <a:gd name="T55" fmla="*/ 269 h 1834"/>
                  <a:gd name="T56" fmla="*/ 1702 w 1834"/>
                  <a:gd name="T57" fmla="*/ 444 h 1834"/>
                  <a:gd name="T58" fmla="*/ 1791 w 1834"/>
                  <a:gd name="T59" fmla="*/ 639 h 1834"/>
                  <a:gd name="T60" fmla="*/ 1831 w 1834"/>
                  <a:gd name="T61" fmla="*/ 846 h 1834"/>
                  <a:gd name="T62" fmla="*/ 1823 w 1834"/>
                  <a:gd name="T63" fmla="*/ 1057 h 1834"/>
                  <a:gd name="T64" fmla="*/ 1767 w 1834"/>
                  <a:gd name="T65" fmla="*/ 1262 h 1834"/>
                  <a:gd name="T66" fmla="*/ 1661 w 1834"/>
                  <a:gd name="T67" fmla="*/ 1452 h 1834"/>
                  <a:gd name="T68" fmla="*/ 1565 w 1834"/>
                  <a:gd name="T69" fmla="*/ 1565 h 1834"/>
                  <a:gd name="T70" fmla="*/ 1390 w 1834"/>
                  <a:gd name="T71" fmla="*/ 1702 h 1834"/>
                  <a:gd name="T72" fmla="*/ 1195 w 1834"/>
                  <a:gd name="T73" fmla="*/ 1791 h 1834"/>
                  <a:gd name="T74" fmla="*/ 988 w 1834"/>
                  <a:gd name="T75" fmla="*/ 1831 h 1834"/>
                  <a:gd name="T76" fmla="*/ 777 w 1834"/>
                  <a:gd name="T77" fmla="*/ 1823 h 1834"/>
                  <a:gd name="T78" fmla="*/ 572 w 1834"/>
                  <a:gd name="T79" fmla="*/ 1766 h 1834"/>
                  <a:gd name="T80" fmla="*/ 382 w 1834"/>
                  <a:gd name="T81" fmla="*/ 1662 h 1834"/>
                  <a:gd name="T82" fmla="*/ 218 w 1834"/>
                  <a:gd name="T83" fmla="*/ 1510 h 1834"/>
                  <a:gd name="T84" fmla="*/ 96 w 1834"/>
                  <a:gd name="T85" fmla="*/ 1327 h 1834"/>
                  <a:gd name="T86" fmla="*/ 24 w 1834"/>
                  <a:gd name="T87" fmla="*/ 1127 h 1834"/>
                  <a:gd name="T88" fmla="*/ 0 w 1834"/>
                  <a:gd name="T89" fmla="*/ 917 h 1834"/>
                  <a:gd name="T90" fmla="*/ 24 w 1834"/>
                  <a:gd name="T91" fmla="*/ 707 h 1834"/>
                  <a:gd name="T92" fmla="*/ 96 w 1834"/>
                  <a:gd name="T93" fmla="*/ 507 h 1834"/>
                  <a:gd name="T94" fmla="*/ 218 w 1834"/>
                  <a:gd name="T95" fmla="*/ 324 h 1834"/>
                  <a:gd name="T96" fmla="*/ 382 w 1834"/>
                  <a:gd name="T97" fmla="*/ 173 h 1834"/>
                  <a:gd name="T98" fmla="*/ 572 w 1834"/>
                  <a:gd name="T99" fmla="*/ 68 h 1834"/>
                  <a:gd name="T100" fmla="*/ 777 w 1834"/>
                  <a:gd name="T101" fmla="*/ 11 h 1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34" h="1834">
                    <a:moveTo>
                      <a:pt x="917" y="188"/>
                    </a:moveTo>
                    <a:lnTo>
                      <a:pt x="855" y="190"/>
                    </a:lnTo>
                    <a:lnTo>
                      <a:pt x="793" y="199"/>
                    </a:lnTo>
                    <a:lnTo>
                      <a:pt x="732" y="211"/>
                    </a:lnTo>
                    <a:lnTo>
                      <a:pt x="672" y="230"/>
                    </a:lnTo>
                    <a:lnTo>
                      <a:pt x="613" y="254"/>
                    </a:lnTo>
                    <a:lnTo>
                      <a:pt x="556" y="283"/>
                    </a:lnTo>
                    <a:lnTo>
                      <a:pt x="502" y="317"/>
                    </a:lnTo>
                    <a:lnTo>
                      <a:pt x="450" y="356"/>
                    </a:lnTo>
                    <a:lnTo>
                      <a:pt x="402" y="402"/>
                    </a:lnTo>
                    <a:lnTo>
                      <a:pt x="356" y="450"/>
                    </a:lnTo>
                    <a:lnTo>
                      <a:pt x="318" y="502"/>
                    </a:lnTo>
                    <a:lnTo>
                      <a:pt x="283" y="556"/>
                    </a:lnTo>
                    <a:lnTo>
                      <a:pt x="253" y="614"/>
                    </a:lnTo>
                    <a:lnTo>
                      <a:pt x="230" y="671"/>
                    </a:lnTo>
                    <a:lnTo>
                      <a:pt x="211" y="732"/>
                    </a:lnTo>
                    <a:lnTo>
                      <a:pt x="198" y="793"/>
                    </a:lnTo>
                    <a:lnTo>
                      <a:pt x="190" y="855"/>
                    </a:lnTo>
                    <a:lnTo>
                      <a:pt x="188" y="917"/>
                    </a:lnTo>
                    <a:lnTo>
                      <a:pt x="190" y="979"/>
                    </a:lnTo>
                    <a:lnTo>
                      <a:pt x="198" y="1041"/>
                    </a:lnTo>
                    <a:lnTo>
                      <a:pt x="211" y="1102"/>
                    </a:lnTo>
                    <a:lnTo>
                      <a:pt x="230" y="1163"/>
                    </a:lnTo>
                    <a:lnTo>
                      <a:pt x="253" y="1221"/>
                    </a:lnTo>
                    <a:lnTo>
                      <a:pt x="283" y="1278"/>
                    </a:lnTo>
                    <a:lnTo>
                      <a:pt x="318" y="1332"/>
                    </a:lnTo>
                    <a:lnTo>
                      <a:pt x="356" y="1384"/>
                    </a:lnTo>
                    <a:lnTo>
                      <a:pt x="402" y="1432"/>
                    </a:lnTo>
                    <a:lnTo>
                      <a:pt x="450" y="1478"/>
                    </a:lnTo>
                    <a:lnTo>
                      <a:pt x="502" y="1516"/>
                    </a:lnTo>
                    <a:lnTo>
                      <a:pt x="556" y="1551"/>
                    </a:lnTo>
                    <a:lnTo>
                      <a:pt x="613" y="1581"/>
                    </a:lnTo>
                    <a:lnTo>
                      <a:pt x="672" y="1604"/>
                    </a:lnTo>
                    <a:lnTo>
                      <a:pt x="732" y="1623"/>
                    </a:lnTo>
                    <a:lnTo>
                      <a:pt x="793" y="1636"/>
                    </a:lnTo>
                    <a:lnTo>
                      <a:pt x="855" y="1644"/>
                    </a:lnTo>
                    <a:lnTo>
                      <a:pt x="917" y="1646"/>
                    </a:lnTo>
                    <a:lnTo>
                      <a:pt x="979" y="1644"/>
                    </a:lnTo>
                    <a:lnTo>
                      <a:pt x="1041" y="1636"/>
                    </a:lnTo>
                    <a:lnTo>
                      <a:pt x="1102" y="1623"/>
                    </a:lnTo>
                    <a:lnTo>
                      <a:pt x="1161" y="1604"/>
                    </a:lnTo>
                    <a:lnTo>
                      <a:pt x="1220" y="1581"/>
                    </a:lnTo>
                    <a:lnTo>
                      <a:pt x="1278" y="1551"/>
                    </a:lnTo>
                    <a:lnTo>
                      <a:pt x="1332" y="1516"/>
                    </a:lnTo>
                    <a:lnTo>
                      <a:pt x="1384" y="1478"/>
                    </a:lnTo>
                    <a:lnTo>
                      <a:pt x="1432" y="1432"/>
                    </a:lnTo>
                    <a:lnTo>
                      <a:pt x="1478" y="1384"/>
                    </a:lnTo>
                    <a:lnTo>
                      <a:pt x="1517" y="1332"/>
                    </a:lnTo>
                    <a:lnTo>
                      <a:pt x="1551" y="1278"/>
                    </a:lnTo>
                    <a:lnTo>
                      <a:pt x="1580" y="1221"/>
                    </a:lnTo>
                    <a:lnTo>
                      <a:pt x="1604" y="1163"/>
                    </a:lnTo>
                    <a:lnTo>
                      <a:pt x="1623" y="1102"/>
                    </a:lnTo>
                    <a:lnTo>
                      <a:pt x="1635" y="1041"/>
                    </a:lnTo>
                    <a:lnTo>
                      <a:pt x="1644" y="979"/>
                    </a:lnTo>
                    <a:lnTo>
                      <a:pt x="1646" y="917"/>
                    </a:lnTo>
                    <a:lnTo>
                      <a:pt x="1644" y="855"/>
                    </a:lnTo>
                    <a:lnTo>
                      <a:pt x="1635" y="793"/>
                    </a:lnTo>
                    <a:lnTo>
                      <a:pt x="1623" y="732"/>
                    </a:lnTo>
                    <a:lnTo>
                      <a:pt x="1604" y="671"/>
                    </a:lnTo>
                    <a:lnTo>
                      <a:pt x="1580" y="614"/>
                    </a:lnTo>
                    <a:lnTo>
                      <a:pt x="1551" y="556"/>
                    </a:lnTo>
                    <a:lnTo>
                      <a:pt x="1517" y="502"/>
                    </a:lnTo>
                    <a:lnTo>
                      <a:pt x="1478" y="450"/>
                    </a:lnTo>
                    <a:lnTo>
                      <a:pt x="1432" y="402"/>
                    </a:lnTo>
                    <a:lnTo>
                      <a:pt x="1384" y="356"/>
                    </a:lnTo>
                    <a:lnTo>
                      <a:pt x="1332" y="317"/>
                    </a:lnTo>
                    <a:lnTo>
                      <a:pt x="1278" y="283"/>
                    </a:lnTo>
                    <a:lnTo>
                      <a:pt x="1220" y="254"/>
                    </a:lnTo>
                    <a:lnTo>
                      <a:pt x="1161" y="230"/>
                    </a:lnTo>
                    <a:lnTo>
                      <a:pt x="1102" y="211"/>
                    </a:lnTo>
                    <a:lnTo>
                      <a:pt x="1041" y="199"/>
                    </a:lnTo>
                    <a:lnTo>
                      <a:pt x="979" y="190"/>
                    </a:lnTo>
                    <a:lnTo>
                      <a:pt x="917" y="188"/>
                    </a:lnTo>
                    <a:close/>
                    <a:moveTo>
                      <a:pt x="917" y="0"/>
                    </a:moveTo>
                    <a:lnTo>
                      <a:pt x="988" y="3"/>
                    </a:lnTo>
                    <a:lnTo>
                      <a:pt x="1058" y="11"/>
                    </a:lnTo>
                    <a:lnTo>
                      <a:pt x="1127" y="24"/>
                    </a:lnTo>
                    <a:lnTo>
                      <a:pt x="1195" y="43"/>
                    </a:lnTo>
                    <a:lnTo>
                      <a:pt x="1262" y="68"/>
                    </a:lnTo>
                    <a:lnTo>
                      <a:pt x="1327" y="97"/>
                    </a:lnTo>
                    <a:lnTo>
                      <a:pt x="1390" y="132"/>
                    </a:lnTo>
                    <a:lnTo>
                      <a:pt x="1452" y="173"/>
                    </a:lnTo>
                    <a:lnTo>
                      <a:pt x="1510" y="218"/>
                    </a:lnTo>
                    <a:lnTo>
                      <a:pt x="1565" y="269"/>
                    </a:lnTo>
                    <a:lnTo>
                      <a:pt x="1616" y="324"/>
                    </a:lnTo>
                    <a:lnTo>
                      <a:pt x="1661" y="382"/>
                    </a:lnTo>
                    <a:lnTo>
                      <a:pt x="1702" y="444"/>
                    </a:lnTo>
                    <a:lnTo>
                      <a:pt x="1737" y="507"/>
                    </a:lnTo>
                    <a:lnTo>
                      <a:pt x="1767" y="572"/>
                    </a:lnTo>
                    <a:lnTo>
                      <a:pt x="1791" y="639"/>
                    </a:lnTo>
                    <a:lnTo>
                      <a:pt x="1810" y="707"/>
                    </a:lnTo>
                    <a:lnTo>
                      <a:pt x="1823" y="776"/>
                    </a:lnTo>
                    <a:lnTo>
                      <a:pt x="1831" y="846"/>
                    </a:lnTo>
                    <a:lnTo>
                      <a:pt x="1834" y="917"/>
                    </a:lnTo>
                    <a:lnTo>
                      <a:pt x="1831" y="988"/>
                    </a:lnTo>
                    <a:lnTo>
                      <a:pt x="1823" y="1057"/>
                    </a:lnTo>
                    <a:lnTo>
                      <a:pt x="1810" y="1127"/>
                    </a:lnTo>
                    <a:lnTo>
                      <a:pt x="1791" y="1196"/>
                    </a:lnTo>
                    <a:lnTo>
                      <a:pt x="1767" y="1262"/>
                    </a:lnTo>
                    <a:lnTo>
                      <a:pt x="1737" y="1327"/>
                    </a:lnTo>
                    <a:lnTo>
                      <a:pt x="1702" y="1391"/>
                    </a:lnTo>
                    <a:lnTo>
                      <a:pt x="1661" y="1452"/>
                    </a:lnTo>
                    <a:lnTo>
                      <a:pt x="1616" y="1510"/>
                    </a:lnTo>
                    <a:lnTo>
                      <a:pt x="1565" y="1565"/>
                    </a:lnTo>
                    <a:lnTo>
                      <a:pt x="1565" y="1565"/>
                    </a:lnTo>
                    <a:lnTo>
                      <a:pt x="1510" y="1616"/>
                    </a:lnTo>
                    <a:lnTo>
                      <a:pt x="1452" y="1662"/>
                    </a:lnTo>
                    <a:lnTo>
                      <a:pt x="1390" y="1702"/>
                    </a:lnTo>
                    <a:lnTo>
                      <a:pt x="1327" y="1738"/>
                    </a:lnTo>
                    <a:lnTo>
                      <a:pt x="1262" y="1766"/>
                    </a:lnTo>
                    <a:lnTo>
                      <a:pt x="1195" y="1791"/>
                    </a:lnTo>
                    <a:lnTo>
                      <a:pt x="1127" y="1810"/>
                    </a:lnTo>
                    <a:lnTo>
                      <a:pt x="1058" y="1823"/>
                    </a:lnTo>
                    <a:lnTo>
                      <a:pt x="988" y="1831"/>
                    </a:lnTo>
                    <a:lnTo>
                      <a:pt x="917" y="1834"/>
                    </a:lnTo>
                    <a:lnTo>
                      <a:pt x="846" y="1831"/>
                    </a:lnTo>
                    <a:lnTo>
                      <a:pt x="777" y="1823"/>
                    </a:lnTo>
                    <a:lnTo>
                      <a:pt x="707" y="1810"/>
                    </a:lnTo>
                    <a:lnTo>
                      <a:pt x="638" y="1791"/>
                    </a:lnTo>
                    <a:lnTo>
                      <a:pt x="572" y="1766"/>
                    </a:lnTo>
                    <a:lnTo>
                      <a:pt x="507" y="1738"/>
                    </a:lnTo>
                    <a:lnTo>
                      <a:pt x="443" y="1702"/>
                    </a:lnTo>
                    <a:lnTo>
                      <a:pt x="382" y="1662"/>
                    </a:lnTo>
                    <a:lnTo>
                      <a:pt x="324" y="1616"/>
                    </a:lnTo>
                    <a:lnTo>
                      <a:pt x="269" y="1565"/>
                    </a:lnTo>
                    <a:lnTo>
                      <a:pt x="218" y="1510"/>
                    </a:lnTo>
                    <a:lnTo>
                      <a:pt x="172" y="1452"/>
                    </a:lnTo>
                    <a:lnTo>
                      <a:pt x="132" y="1391"/>
                    </a:lnTo>
                    <a:lnTo>
                      <a:pt x="96" y="1327"/>
                    </a:lnTo>
                    <a:lnTo>
                      <a:pt x="68" y="1262"/>
                    </a:lnTo>
                    <a:lnTo>
                      <a:pt x="43" y="1196"/>
                    </a:lnTo>
                    <a:lnTo>
                      <a:pt x="24" y="1127"/>
                    </a:lnTo>
                    <a:lnTo>
                      <a:pt x="11" y="1057"/>
                    </a:lnTo>
                    <a:lnTo>
                      <a:pt x="3" y="988"/>
                    </a:lnTo>
                    <a:lnTo>
                      <a:pt x="0" y="917"/>
                    </a:lnTo>
                    <a:lnTo>
                      <a:pt x="3" y="846"/>
                    </a:lnTo>
                    <a:lnTo>
                      <a:pt x="11" y="776"/>
                    </a:lnTo>
                    <a:lnTo>
                      <a:pt x="24" y="707"/>
                    </a:lnTo>
                    <a:lnTo>
                      <a:pt x="43" y="639"/>
                    </a:lnTo>
                    <a:lnTo>
                      <a:pt x="68" y="572"/>
                    </a:lnTo>
                    <a:lnTo>
                      <a:pt x="96" y="507"/>
                    </a:lnTo>
                    <a:lnTo>
                      <a:pt x="132" y="444"/>
                    </a:lnTo>
                    <a:lnTo>
                      <a:pt x="172" y="382"/>
                    </a:lnTo>
                    <a:lnTo>
                      <a:pt x="218" y="324"/>
                    </a:lnTo>
                    <a:lnTo>
                      <a:pt x="269" y="269"/>
                    </a:lnTo>
                    <a:lnTo>
                      <a:pt x="324" y="218"/>
                    </a:lnTo>
                    <a:lnTo>
                      <a:pt x="382" y="173"/>
                    </a:lnTo>
                    <a:lnTo>
                      <a:pt x="443" y="132"/>
                    </a:lnTo>
                    <a:lnTo>
                      <a:pt x="507" y="97"/>
                    </a:lnTo>
                    <a:lnTo>
                      <a:pt x="572" y="68"/>
                    </a:lnTo>
                    <a:lnTo>
                      <a:pt x="638" y="43"/>
                    </a:lnTo>
                    <a:lnTo>
                      <a:pt x="707" y="24"/>
                    </a:lnTo>
                    <a:lnTo>
                      <a:pt x="777" y="11"/>
                    </a:lnTo>
                    <a:lnTo>
                      <a:pt x="846" y="3"/>
                    </a:lnTo>
                    <a:lnTo>
                      <a:pt x="9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33" name="Freeform 100"/>
              <p:cNvSpPr/>
              <p:nvPr/>
            </p:nvSpPr>
            <p:spPr bwMode="auto">
              <a:xfrm>
                <a:off x="9394825" y="2808288"/>
                <a:ext cx="119062" cy="47625"/>
              </a:xfrm>
              <a:custGeom>
                <a:avLst/>
                <a:gdLst>
                  <a:gd name="T0" fmla="*/ 352 w 753"/>
                  <a:gd name="T1" fmla="*/ 0 h 304"/>
                  <a:gd name="T2" fmla="*/ 402 w 753"/>
                  <a:gd name="T3" fmla="*/ 0 h 304"/>
                  <a:gd name="T4" fmla="*/ 452 w 753"/>
                  <a:gd name="T5" fmla="*/ 4 h 304"/>
                  <a:gd name="T6" fmla="*/ 502 w 753"/>
                  <a:gd name="T7" fmla="*/ 15 h 304"/>
                  <a:gd name="T8" fmla="*/ 551 w 753"/>
                  <a:gd name="T9" fmla="*/ 31 h 304"/>
                  <a:gd name="T10" fmla="*/ 598 w 753"/>
                  <a:gd name="T11" fmla="*/ 51 h 304"/>
                  <a:gd name="T12" fmla="*/ 644 w 753"/>
                  <a:gd name="T13" fmla="*/ 77 h 304"/>
                  <a:gd name="T14" fmla="*/ 687 w 753"/>
                  <a:gd name="T15" fmla="*/ 107 h 304"/>
                  <a:gd name="T16" fmla="*/ 727 w 753"/>
                  <a:gd name="T17" fmla="*/ 143 h 304"/>
                  <a:gd name="T18" fmla="*/ 740 w 753"/>
                  <a:gd name="T19" fmla="*/ 160 h 304"/>
                  <a:gd name="T20" fmla="*/ 749 w 753"/>
                  <a:gd name="T21" fmla="*/ 179 h 304"/>
                  <a:gd name="T22" fmla="*/ 753 w 753"/>
                  <a:gd name="T23" fmla="*/ 200 h 304"/>
                  <a:gd name="T24" fmla="*/ 753 w 753"/>
                  <a:gd name="T25" fmla="*/ 220 h 304"/>
                  <a:gd name="T26" fmla="*/ 749 w 753"/>
                  <a:gd name="T27" fmla="*/ 241 h 304"/>
                  <a:gd name="T28" fmla="*/ 740 w 753"/>
                  <a:gd name="T29" fmla="*/ 260 h 304"/>
                  <a:gd name="T30" fmla="*/ 727 w 753"/>
                  <a:gd name="T31" fmla="*/ 276 h 304"/>
                  <a:gd name="T32" fmla="*/ 712 w 753"/>
                  <a:gd name="T33" fmla="*/ 288 h 304"/>
                  <a:gd name="T34" fmla="*/ 696 w 753"/>
                  <a:gd name="T35" fmla="*/ 297 h 304"/>
                  <a:gd name="T36" fmla="*/ 678 w 753"/>
                  <a:gd name="T37" fmla="*/ 302 h 304"/>
                  <a:gd name="T38" fmla="*/ 660 w 753"/>
                  <a:gd name="T39" fmla="*/ 304 h 304"/>
                  <a:gd name="T40" fmla="*/ 643 w 753"/>
                  <a:gd name="T41" fmla="*/ 302 h 304"/>
                  <a:gd name="T42" fmla="*/ 625 w 753"/>
                  <a:gd name="T43" fmla="*/ 297 h 304"/>
                  <a:gd name="T44" fmla="*/ 608 w 753"/>
                  <a:gd name="T45" fmla="*/ 288 h 304"/>
                  <a:gd name="T46" fmla="*/ 594 w 753"/>
                  <a:gd name="T47" fmla="*/ 276 h 304"/>
                  <a:gd name="T48" fmla="*/ 563 w 753"/>
                  <a:gd name="T49" fmla="*/ 249 h 304"/>
                  <a:gd name="T50" fmla="*/ 529 w 753"/>
                  <a:gd name="T51" fmla="*/ 226 h 304"/>
                  <a:gd name="T52" fmla="*/ 492 w 753"/>
                  <a:gd name="T53" fmla="*/ 209 h 304"/>
                  <a:gd name="T54" fmla="*/ 454 w 753"/>
                  <a:gd name="T55" fmla="*/ 197 h 304"/>
                  <a:gd name="T56" fmla="*/ 416 w 753"/>
                  <a:gd name="T57" fmla="*/ 189 h 304"/>
                  <a:gd name="T58" fmla="*/ 377 w 753"/>
                  <a:gd name="T59" fmla="*/ 187 h 304"/>
                  <a:gd name="T60" fmla="*/ 337 w 753"/>
                  <a:gd name="T61" fmla="*/ 189 h 304"/>
                  <a:gd name="T62" fmla="*/ 300 w 753"/>
                  <a:gd name="T63" fmla="*/ 197 h 304"/>
                  <a:gd name="T64" fmla="*/ 262 w 753"/>
                  <a:gd name="T65" fmla="*/ 209 h 304"/>
                  <a:gd name="T66" fmla="*/ 226 w 753"/>
                  <a:gd name="T67" fmla="*/ 226 h 304"/>
                  <a:gd name="T68" fmla="*/ 191 w 753"/>
                  <a:gd name="T69" fmla="*/ 249 h 304"/>
                  <a:gd name="T70" fmla="*/ 160 w 753"/>
                  <a:gd name="T71" fmla="*/ 276 h 304"/>
                  <a:gd name="T72" fmla="*/ 144 w 753"/>
                  <a:gd name="T73" fmla="*/ 289 h 304"/>
                  <a:gd name="T74" fmla="*/ 124 w 753"/>
                  <a:gd name="T75" fmla="*/ 298 h 304"/>
                  <a:gd name="T76" fmla="*/ 104 w 753"/>
                  <a:gd name="T77" fmla="*/ 303 h 304"/>
                  <a:gd name="T78" fmla="*/ 84 w 753"/>
                  <a:gd name="T79" fmla="*/ 303 h 304"/>
                  <a:gd name="T80" fmla="*/ 63 w 753"/>
                  <a:gd name="T81" fmla="*/ 298 h 304"/>
                  <a:gd name="T82" fmla="*/ 44 w 753"/>
                  <a:gd name="T83" fmla="*/ 289 h 304"/>
                  <a:gd name="T84" fmla="*/ 28 w 753"/>
                  <a:gd name="T85" fmla="*/ 276 h 304"/>
                  <a:gd name="T86" fmla="*/ 14 w 753"/>
                  <a:gd name="T87" fmla="*/ 260 h 304"/>
                  <a:gd name="T88" fmla="*/ 4 w 753"/>
                  <a:gd name="T89" fmla="*/ 241 h 304"/>
                  <a:gd name="T90" fmla="*/ 0 w 753"/>
                  <a:gd name="T91" fmla="*/ 220 h 304"/>
                  <a:gd name="T92" fmla="*/ 0 w 753"/>
                  <a:gd name="T93" fmla="*/ 200 h 304"/>
                  <a:gd name="T94" fmla="*/ 4 w 753"/>
                  <a:gd name="T95" fmla="*/ 179 h 304"/>
                  <a:gd name="T96" fmla="*/ 14 w 753"/>
                  <a:gd name="T97" fmla="*/ 160 h 304"/>
                  <a:gd name="T98" fmla="*/ 28 w 753"/>
                  <a:gd name="T99" fmla="*/ 143 h 304"/>
                  <a:gd name="T100" fmla="*/ 67 w 753"/>
                  <a:gd name="T101" fmla="*/ 107 h 304"/>
                  <a:gd name="T102" fmla="*/ 110 w 753"/>
                  <a:gd name="T103" fmla="*/ 77 h 304"/>
                  <a:gd name="T104" fmla="*/ 156 w 753"/>
                  <a:gd name="T105" fmla="*/ 51 h 304"/>
                  <a:gd name="T106" fmla="*/ 202 w 753"/>
                  <a:gd name="T107" fmla="*/ 31 h 304"/>
                  <a:gd name="T108" fmla="*/ 251 w 753"/>
                  <a:gd name="T109" fmla="*/ 15 h 304"/>
                  <a:gd name="T110" fmla="*/ 301 w 753"/>
                  <a:gd name="T111" fmla="*/ 4 h 304"/>
                  <a:gd name="T112" fmla="*/ 352 w 753"/>
                  <a:gd name="T113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53" h="304">
                    <a:moveTo>
                      <a:pt x="352" y="0"/>
                    </a:moveTo>
                    <a:lnTo>
                      <a:pt x="402" y="0"/>
                    </a:lnTo>
                    <a:lnTo>
                      <a:pt x="452" y="4"/>
                    </a:lnTo>
                    <a:lnTo>
                      <a:pt x="502" y="15"/>
                    </a:lnTo>
                    <a:lnTo>
                      <a:pt x="551" y="31"/>
                    </a:lnTo>
                    <a:lnTo>
                      <a:pt x="598" y="51"/>
                    </a:lnTo>
                    <a:lnTo>
                      <a:pt x="644" y="77"/>
                    </a:lnTo>
                    <a:lnTo>
                      <a:pt x="687" y="107"/>
                    </a:lnTo>
                    <a:lnTo>
                      <a:pt x="727" y="143"/>
                    </a:lnTo>
                    <a:lnTo>
                      <a:pt x="740" y="160"/>
                    </a:lnTo>
                    <a:lnTo>
                      <a:pt x="749" y="179"/>
                    </a:lnTo>
                    <a:lnTo>
                      <a:pt x="753" y="200"/>
                    </a:lnTo>
                    <a:lnTo>
                      <a:pt x="753" y="220"/>
                    </a:lnTo>
                    <a:lnTo>
                      <a:pt x="749" y="241"/>
                    </a:lnTo>
                    <a:lnTo>
                      <a:pt x="740" y="260"/>
                    </a:lnTo>
                    <a:lnTo>
                      <a:pt x="727" y="276"/>
                    </a:lnTo>
                    <a:lnTo>
                      <a:pt x="712" y="288"/>
                    </a:lnTo>
                    <a:lnTo>
                      <a:pt x="696" y="297"/>
                    </a:lnTo>
                    <a:lnTo>
                      <a:pt x="678" y="302"/>
                    </a:lnTo>
                    <a:lnTo>
                      <a:pt x="660" y="304"/>
                    </a:lnTo>
                    <a:lnTo>
                      <a:pt x="643" y="302"/>
                    </a:lnTo>
                    <a:lnTo>
                      <a:pt x="625" y="297"/>
                    </a:lnTo>
                    <a:lnTo>
                      <a:pt x="608" y="288"/>
                    </a:lnTo>
                    <a:lnTo>
                      <a:pt x="594" y="276"/>
                    </a:lnTo>
                    <a:lnTo>
                      <a:pt x="563" y="249"/>
                    </a:lnTo>
                    <a:lnTo>
                      <a:pt x="529" y="226"/>
                    </a:lnTo>
                    <a:lnTo>
                      <a:pt x="492" y="209"/>
                    </a:lnTo>
                    <a:lnTo>
                      <a:pt x="454" y="197"/>
                    </a:lnTo>
                    <a:lnTo>
                      <a:pt x="416" y="189"/>
                    </a:lnTo>
                    <a:lnTo>
                      <a:pt x="377" y="187"/>
                    </a:lnTo>
                    <a:lnTo>
                      <a:pt x="337" y="189"/>
                    </a:lnTo>
                    <a:lnTo>
                      <a:pt x="300" y="197"/>
                    </a:lnTo>
                    <a:lnTo>
                      <a:pt x="262" y="209"/>
                    </a:lnTo>
                    <a:lnTo>
                      <a:pt x="226" y="226"/>
                    </a:lnTo>
                    <a:lnTo>
                      <a:pt x="191" y="249"/>
                    </a:lnTo>
                    <a:lnTo>
                      <a:pt x="160" y="276"/>
                    </a:lnTo>
                    <a:lnTo>
                      <a:pt x="144" y="289"/>
                    </a:lnTo>
                    <a:lnTo>
                      <a:pt x="124" y="298"/>
                    </a:lnTo>
                    <a:lnTo>
                      <a:pt x="104" y="303"/>
                    </a:lnTo>
                    <a:lnTo>
                      <a:pt x="84" y="303"/>
                    </a:lnTo>
                    <a:lnTo>
                      <a:pt x="63" y="298"/>
                    </a:lnTo>
                    <a:lnTo>
                      <a:pt x="44" y="289"/>
                    </a:lnTo>
                    <a:lnTo>
                      <a:pt x="28" y="276"/>
                    </a:lnTo>
                    <a:lnTo>
                      <a:pt x="14" y="260"/>
                    </a:lnTo>
                    <a:lnTo>
                      <a:pt x="4" y="241"/>
                    </a:lnTo>
                    <a:lnTo>
                      <a:pt x="0" y="220"/>
                    </a:lnTo>
                    <a:lnTo>
                      <a:pt x="0" y="200"/>
                    </a:lnTo>
                    <a:lnTo>
                      <a:pt x="4" y="179"/>
                    </a:lnTo>
                    <a:lnTo>
                      <a:pt x="14" y="160"/>
                    </a:lnTo>
                    <a:lnTo>
                      <a:pt x="28" y="143"/>
                    </a:lnTo>
                    <a:lnTo>
                      <a:pt x="67" y="107"/>
                    </a:lnTo>
                    <a:lnTo>
                      <a:pt x="110" y="77"/>
                    </a:lnTo>
                    <a:lnTo>
                      <a:pt x="156" y="51"/>
                    </a:lnTo>
                    <a:lnTo>
                      <a:pt x="202" y="31"/>
                    </a:lnTo>
                    <a:lnTo>
                      <a:pt x="251" y="15"/>
                    </a:lnTo>
                    <a:lnTo>
                      <a:pt x="301" y="4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</p:grpSp>
        <p:sp>
          <p:nvSpPr>
            <p:cNvPr id="234" name="Freeform 164"/>
            <p:cNvSpPr>
              <a:spLocks noEditPoints="1"/>
            </p:cNvSpPr>
            <p:nvPr/>
          </p:nvSpPr>
          <p:spPr bwMode="auto">
            <a:xfrm>
              <a:off x="3952469" y="4622467"/>
              <a:ext cx="509944" cy="454060"/>
            </a:xfrm>
            <a:custGeom>
              <a:avLst/>
              <a:gdLst>
                <a:gd name="T0" fmla="*/ 171 w 3653"/>
                <a:gd name="T1" fmla="*/ 2242 h 3248"/>
                <a:gd name="T2" fmla="*/ 171 w 3653"/>
                <a:gd name="T3" fmla="*/ 2273 h 3248"/>
                <a:gd name="T4" fmla="*/ 1756 w 3653"/>
                <a:gd name="T5" fmla="*/ 3070 h 3248"/>
                <a:gd name="T6" fmla="*/ 1897 w 3653"/>
                <a:gd name="T7" fmla="*/ 3070 h 3248"/>
                <a:gd name="T8" fmla="*/ 3481 w 3653"/>
                <a:gd name="T9" fmla="*/ 2273 h 3248"/>
                <a:gd name="T10" fmla="*/ 3481 w 3653"/>
                <a:gd name="T11" fmla="*/ 2242 h 3248"/>
                <a:gd name="T12" fmla="*/ 2005 w 3653"/>
                <a:gd name="T13" fmla="*/ 2572 h 3248"/>
                <a:gd name="T14" fmla="*/ 1827 w 3653"/>
                <a:gd name="T15" fmla="*/ 2614 h 3248"/>
                <a:gd name="T16" fmla="*/ 1647 w 3653"/>
                <a:gd name="T17" fmla="*/ 2572 h 3248"/>
                <a:gd name="T18" fmla="*/ 1962 w 3653"/>
                <a:gd name="T19" fmla="*/ 1956 h 3248"/>
                <a:gd name="T20" fmla="*/ 1780 w 3653"/>
                <a:gd name="T21" fmla="*/ 1977 h 3248"/>
                <a:gd name="T22" fmla="*/ 571 w 3653"/>
                <a:gd name="T23" fmla="*/ 1401 h 3248"/>
                <a:gd name="T24" fmla="*/ 169 w 3653"/>
                <a:gd name="T25" fmla="*/ 1617 h 3248"/>
                <a:gd name="T26" fmla="*/ 177 w 3653"/>
                <a:gd name="T27" fmla="*/ 1648 h 3248"/>
                <a:gd name="T28" fmla="*/ 1791 w 3653"/>
                <a:gd name="T29" fmla="*/ 2444 h 3248"/>
                <a:gd name="T30" fmla="*/ 1931 w 3653"/>
                <a:gd name="T31" fmla="*/ 2421 h 3248"/>
                <a:gd name="T32" fmla="*/ 3485 w 3653"/>
                <a:gd name="T33" fmla="*/ 1631 h 3248"/>
                <a:gd name="T34" fmla="*/ 3476 w 3653"/>
                <a:gd name="T35" fmla="*/ 1600 h 3248"/>
                <a:gd name="T36" fmla="*/ 1791 w 3653"/>
                <a:gd name="T37" fmla="*/ 171 h 3248"/>
                <a:gd name="T38" fmla="*/ 177 w 3653"/>
                <a:gd name="T39" fmla="*/ 966 h 3248"/>
                <a:gd name="T40" fmla="*/ 169 w 3653"/>
                <a:gd name="T41" fmla="*/ 997 h 3248"/>
                <a:gd name="T42" fmla="*/ 1722 w 3653"/>
                <a:gd name="T43" fmla="*/ 1788 h 3248"/>
                <a:gd name="T44" fmla="*/ 1862 w 3653"/>
                <a:gd name="T45" fmla="*/ 1810 h 3248"/>
                <a:gd name="T46" fmla="*/ 3476 w 3653"/>
                <a:gd name="T47" fmla="*/ 1014 h 3248"/>
                <a:gd name="T48" fmla="*/ 3485 w 3653"/>
                <a:gd name="T49" fmla="*/ 983 h 3248"/>
                <a:gd name="T50" fmla="*/ 1930 w 3653"/>
                <a:gd name="T51" fmla="*/ 192 h 3248"/>
                <a:gd name="T52" fmla="*/ 1827 w 3653"/>
                <a:gd name="T53" fmla="*/ 0 h 3248"/>
                <a:gd name="T54" fmla="*/ 2005 w 3653"/>
                <a:gd name="T55" fmla="*/ 42 h 3248"/>
                <a:gd name="T56" fmla="*/ 3613 w 3653"/>
                <a:gd name="T57" fmla="*/ 870 h 3248"/>
                <a:gd name="T58" fmla="*/ 3653 w 3653"/>
                <a:gd name="T59" fmla="*/ 990 h 3248"/>
                <a:gd name="T60" fmla="*/ 3615 w 3653"/>
                <a:gd name="T61" fmla="*/ 1109 h 3248"/>
                <a:gd name="T62" fmla="*/ 3541 w 3653"/>
                <a:gd name="T63" fmla="*/ 1171 h 3248"/>
                <a:gd name="T64" fmla="*/ 3593 w 3653"/>
                <a:gd name="T65" fmla="*/ 1481 h 3248"/>
                <a:gd name="T66" fmla="*/ 3650 w 3653"/>
                <a:gd name="T67" fmla="*/ 1591 h 3248"/>
                <a:gd name="T68" fmla="*/ 3630 w 3653"/>
                <a:gd name="T69" fmla="*/ 1717 h 3248"/>
                <a:gd name="T70" fmla="*/ 3541 w 3653"/>
                <a:gd name="T71" fmla="*/ 1805 h 3248"/>
                <a:gd name="T72" fmla="*/ 3593 w 3653"/>
                <a:gd name="T73" fmla="*/ 2114 h 3248"/>
                <a:gd name="T74" fmla="*/ 3650 w 3653"/>
                <a:gd name="T75" fmla="*/ 2225 h 3248"/>
                <a:gd name="T76" fmla="*/ 3630 w 3653"/>
                <a:gd name="T77" fmla="*/ 2350 h 3248"/>
                <a:gd name="T78" fmla="*/ 3541 w 3653"/>
                <a:gd name="T79" fmla="*/ 2439 h 3248"/>
                <a:gd name="T80" fmla="*/ 1872 w 3653"/>
                <a:gd name="T81" fmla="*/ 3245 h 3248"/>
                <a:gd name="T82" fmla="*/ 1690 w 3653"/>
                <a:gd name="T83" fmla="*/ 3224 h 3248"/>
                <a:gd name="T84" fmla="*/ 60 w 3653"/>
                <a:gd name="T85" fmla="*/ 2401 h 3248"/>
                <a:gd name="T86" fmla="*/ 2 w 3653"/>
                <a:gd name="T87" fmla="*/ 2290 h 3248"/>
                <a:gd name="T88" fmla="*/ 22 w 3653"/>
                <a:gd name="T89" fmla="*/ 2164 h 3248"/>
                <a:gd name="T90" fmla="*/ 112 w 3653"/>
                <a:gd name="T91" fmla="*/ 2077 h 3248"/>
                <a:gd name="T92" fmla="*/ 60 w 3653"/>
                <a:gd name="T93" fmla="*/ 1768 h 3248"/>
                <a:gd name="T94" fmla="*/ 2 w 3653"/>
                <a:gd name="T95" fmla="*/ 1657 h 3248"/>
                <a:gd name="T96" fmla="*/ 22 w 3653"/>
                <a:gd name="T97" fmla="*/ 1532 h 3248"/>
                <a:gd name="T98" fmla="*/ 112 w 3653"/>
                <a:gd name="T99" fmla="*/ 1443 h 3248"/>
                <a:gd name="T100" fmla="*/ 60 w 3653"/>
                <a:gd name="T101" fmla="*/ 1134 h 3248"/>
                <a:gd name="T102" fmla="*/ 2 w 3653"/>
                <a:gd name="T103" fmla="*/ 1023 h 3248"/>
                <a:gd name="T104" fmla="*/ 22 w 3653"/>
                <a:gd name="T105" fmla="*/ 898 h 3248"/>
                <a:gd name="T106" fmla="*/ 112 w 3653"/>
                <a:gd name="T107" fmla="*/ 809 h 3248"/>
                <a:gd name="T108" fmla="*/ 1780 w 3653"/>
                <a:gd name="T109" fmla="*/ 2 h 3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53" h="3248">
                  <a:moveTo>
                    <a:pt x="571" y="2035"/>
                  </a:moveTo>
                  <a:lnTo>
                    <a:pt x="187" y="2226"/>
                  </a:lnTo>
                  <a:lnTo>
                    <a:pt x="177" y="2234"/>
                  </a:lnTo>
                  <a:lnTo>
                    <a:pt x="171" y="2242"/>
                  </a:lnTo>
                  <a:lnTo>
                    <a:pt x="169" y="2251"/>
                  </a:lnTo>
                  <a:lnTo>
                    <a:pt x="167" y="2257"/>
                  </a:lnTo>
                  <a:lnTo>
                    <a:pt x="169" y="2265"/>
                  </a:lnTo>
                  <a:lnTo>
                    <a:pt x="171" y="2273"/>
                  </a:lnTo>
                  <a:lnTo>
                    <a:pt x="177" y="2282"/>
                  </a:lnTo>
                  <a:lnTo>
                    <a:pt x="187" y="2288"/>
                  </a:lnTo>
                  <a:lnTo>
                    <a:pt x="1722" y="3055"/>
                  </a:lnTo>
                  <a:lnTo>
                    <a:pt x="1756" y="3070"/>
                  </a:lnTo>
                  <a:lnTo>
                    <a:pt x="1791" y="3077"/>
                  </a:lnTo>
                  <a:lnTo>
                    <a:pt x="1827" y="3080"/>
                  </a:lnTo>
                  <a:lnTo>
                    <a:pt x="1862" y="3077"/>
                  </a:lnTo>
                  <a:lnTo>
                    <a:pt x="1897" y="3070"/>
                  </a:lnTo>
                  <a:lnTo>
                    <a:pt x="1931" y="3055"/>
                  </a:lnTo>
                  <a:lnTo>
                    <a:pt x="3466" y="2288"/>
                  </a:lnTo>
                  <a:lnTo>
                    <a:pt x="3476" y="2282"/>
                  </a:lnTo>
                  <a:lnTo>
                    <a:pt x="3481" y="2273"/>
                  </a:lnTo>
                  <a:lnTo>
                    <a:pt x="3485" y="2265"/>
                  </a:lnTo>
                  <a:lnTo>
                    <a:pt x="3485" y="2257"/>
                  </a:lnTo>
                  <a:lnTo>
                    <a:pt x="3485" y="2251"/>
                  </a:lnTo>
                  <a:lnTo>
                    <a:pt x="3481" y="2242"/>
                  </a:lnTo>
                  <a:lnTo>
                    <a:pt x="3476" y="2234"/>
                  </a:lnTo>
                  <a:lnTo>
                    <a:pt x="3466" y="2226"/>
                  </a:lnTo>
                  <a:lnTo>
                    <a:pt x="3081" y="2035"/>
                  </a:lnTo>
                  <a:lnTo>
                    <a:pt x="2005" y="2572"/>
                  </a:lnTo>
                  <a:lnTo>
                    <a:pt x="1962" y="2590"/>
                  </a:lnTo>
                  <a:lnTo>
                    <a:pt x="1918" y="2603"/>
                  </a:lnTo>
                  <a:lnTo>
                    <a:pt x="1872" y="2611"/>
                  </a:lnTo>
                  <a:lnTo>
                    <a:pt x="1827" y="2614"/>
                  </a:lnTo>
                  <a:lnTo>
                    <a:pt x="1780" y="2611"/>
                  </a:lnTo>
                  <a:lnTo>
                    <a:pt x="1735" y="2603"/>
                  </a:lnTo>
                  <a:lnTo>
                    <a:pt x="1690" y="2590"/>
                  </a:lnTo>
                  <a:lnTo>
                    <a:pt x="1647" y="2572"/>
                  </a:lnTo>
                  <a:lnTo>
                    <a:pt x="571" y="2035"/>
                  </a:lnTo>
                  <a:close/>
                  <a:moveTo>
                    <a:pt x="3081" y="1401"/>
                  </a:moveTo>
                  <a:lnTo>
                    <a:pt x="2005" y="1938"/>
                  </a:lnTo>
                  <a:lnTo>
                    <a:pt x="1962" y="1956"/>
                  </a:lnTo>
                  <a:lnTo>
                    <a:pt x="1918" y="1969"/>
                  </a:lnTo>
                  <a:lnTo>
                    <a:pt x="1872" y="1977"/>
                  </a:lnTo>
                  <a:lnTo>
                    <a:pt x="1827" y="1980"/>
                  </a:lnTo>
                  <a:lnTo>
                    <a:pt x="1780" y="1977"/>
                  </a:lnTo>
                  <a:lnTo>
                    <a:pt x="1735" y="1969"/>
                  </a:lnTo>
                  <a:lnTo>
                    <a:pt x="1690" y="1956"/>
                  </a:lnTo>
                  <a:lnTo>
                    <a:pt x="1647" y="1938"/>
                  </a:lnTo>
                  <a:lnTo>
                    <a:pt x="571" y="1401"/>
                  </a:lnTo>
                  <a:lnTo>
                    <a:pt x="187" y="1593"/>
                  </a:lnTo>
                  <a:lnTo>
                    <a:pt x="177" y="1600"/>
                  </a:lnTo>
                  <a:lnTo>
                    <a:pt x="171" y="1608"/>
                  </a:lnTo>
                  <a:lnTo>
                    <a:pt x="169" y="1617"/>
                  </a:lnTo>
                  <a:lnTo>
                    <a:pt x="167" y="1624"/>
                  </a:lnTo>
                  <a:lnTo>
                    <a:pt x="169" y="1631"/>
                  </a:lnTo>
                  <a:lnTo>
                    <a:pt x="171" y="1639"/>
                  </a:lnTo>
                  <a:lnTo>
                    <a:pt x="177" y="1648"/>
                  </a:lnTo>
                  <a:lnTo>
                    <a:pt x="187" y="1655"/>
                  </a:lnTo>
                  <a:lnTo>
                    <a:pt x="1722" y="2421"/>
                  </a:lnTo>
                  <a:lnTo>
                    <a:pt x="1756" y="2436"/>
                  </a:lnTo>
                  <a:lnTo>
                    <a:pt x="1791" y="2444"/>
                  </a:lnTo>
                  <a:lnTo>
                    <a:pt x="1827" y="2446"/>
                  </a:lnTo>
                  <a:lnTo>
                    <a:pt x="1862" y="2444"/>
                  </a:lnTo>
                  <a:lnTo>
                    <a:pt x="1897" y="2436"/>
                  </a:lnTo>
                  <a:lnTo>
                    <a:pt x="1931" y="2421"/>
                  </a:lnTo>
                  <a:lnTo>
                    <a:pt x="3466" y="1655"/>
                  </a:lnTo>
                  <a:lnTo>
                    <a:pt x="3476" y="1648"/>
                  </a:lnTo>
                  <a:lnTo>
                    <a:pt x="3481" y="1639"/>
                  </a:lnTo>
                  <a:lnTo>
                    <a:pt x="3485" y="1631"/>
                  </a:lnTo>
                  <a:lnTo>
                    <a:pt x="3485" y="1624"/>
                  </a:lnTo>
                  <a:lnTo>
                    <a:pt x="3485" y="1617"/>
                  </a:lnTo>
                  <a:lnTo>
                    <a:pt x="3481" y="1608"/>
                  </a:lnTo>
                  <a:lnTo>
                    <a:pt x="3476" y="1600"/>
                  </a:lnTo>
                  <a:lnTo>
                    <a:pt x="3466" y="1593"/>
                  </a:lnTo>
                  <a:lnTo>
                    <a:pt x="3081" y="1401"/>
                  </a:lnTo>
                  <a:close/>
                  <a:moveTo>
                    <a:pt x="1827" y="168"/>
                  </a:moveTo>
                  <a:lnTo>
                    <a:pt x="1791" y="171"/>
                  </a:lnTo>
                  <a:lnTo>
                    <a:pt x="1756" y="179"/>
                  </a:lnTo>
                  <a:lnTo>
                    <a:pt x="1722" y="192"/>
                  </a:lnTo>
                  <a:lnTo>
                    <a:pt x="187" y="959"/>
                  </a:lnTo>
                  <a:lnTo>
                    <a:pt x="177" y="966"/>
                  </a:lnTo>
                  <a:lnTo>
                    <a:pt x="171" y="974"/>
                  </a:lnTo>
                  <a:lnTo>
                    <a:pt x="169" y="983"/>
                  </a:lnTo>
                  <a:lnTo>
                    <a:pt x="167" y="990"/>
                  </a:lnTo>
                  <a:lnTo>
                    <a:pt x="169" y="997"/>
                  </a:lnTo>
                  <a:lnTo>
                    <a:pt x="171" y="1005"/>
                  </a:lnTo>
                  <a:lnTo>
                    <a:pt x="177" y="1014"/>
                  </a:lnTo>
                  <a:lnTo>
                    <a:pt x="187" y="1021"/>
                  </a:lnTo>
                  <a:lnTo>
                    <a:pt x="1722" y="1788"/>
                  </a:lnTo>
                  <a:lnTo>
                    <a:pt x="1756" y="1802"/>
                  </a:lnTo>
                  <a:lnTo>
                    <a:pt x="1791" y="1810"/>
                  </a:lnTo>
                  <a:lnTo>
                    <a:pt x="1827" y="1812"/>
                  </a:lnTo>
                  <a:lnTo>
                    <a:pt x="1862" y="1810"/>
                  </a:lnTo>
                  <a:lnTo>
                    <a:pt x="1897" y="1802"/>
                  </a:lnTo>
                  <a:lnTo>
                    <a:pt x="1931" y="1788"/>
                  </a:lnTo>
                  <a:lnTo>
                    <a:pt x="3466" y="1021"/>
                  </a:lnTo>
                  <a:lnTo>
                    <a:pt x="3476" y="1014"/>
                  </a:lnTo>
                  <a:lnTo>
                    <a:pt x="3481" y="1005"/>
                  </a:lnTo>
                  <a:lnTo>
                    <a:pt x="3485" y="997"/>
                  </a:lnTo>
                  <a:lnTo>
                    <a:pt x="3485" y="990"/>
                  </a:lnTo>
                  <a:lnTo>
                    <a:pt x="3485" y="983"/>
                  </a:lnTo>
                  <a:lnTo>
                    <a:pt x="3481" y="974"/>
                  </a:lnTo>
                  <a:lnTo>
                    <a:pt x="3476" y="966"/>
                  </a:lnTo>
                  <a:lnTo>
                    <a:pt x="3466" y="959"/>
                  </a:lnTo>
                  <a:lnTo>
                    <a:pt x="1930" y="192"/>
                  </a:lnTo>
                  <a:lnTo>
                    <a:pt x="1897" y="179"/>
                  </a:lnTo>
                  <a:lnTo>
                    <a:pt x="1862" y="171"/>
                  </a:lnTo>
                  <a:lnTo>
                    <a:pt x="1827" y="168"/>
                  </a:lnTo>
                  <a:close/>
                  <a:moveTo>
                    <a:pt x="1827" y="0"/>
                  </a:moveTo>
                  <a:lnTo>
                    <a:pt x="1872" y="2"/>
                  </a:lnTo>
                  <a:lnTo>
                    <a:pt x="1918" y="10"/>
                  </a:lnTo>
                  <a:lnTo>
                    <a:pt x="1962" y="23"/>
                  </a:lnTo>
                  <a:lnTo>
                    <a:pt x="2005" y="42"/>
                  </a:lnTo>
                  <a:lnTo>
                    <a:pt x="3541" y="809"/>
                  </a:lnTo>
                  <a:lnTo>
                    <a:pt x="3569" y="826"/>
                  </a:lnTo>
                  <a:lnTo>
                    <a:pt x="3593" y="847"/>
                  </a:lnTo>
                  <a:lnTo>
                    <a:pt x="3613" y="870"/>
                  </a:lnTo>
                  <a:lnTo>
                    <a:pt x="3630" y="898"/>
                  </a:lnTo>
                  <a:lnTo>
                    <a:pt x="3642" y="927"/>
                  </a:lnTo>
                  <a:lnTo>
                    <a:pt x="3650" y="958"/>
                  </a:lnTo>
                  <a:lnTo>
                    <a:pt x="3653" y="990"/>
                  </a:lnTo>
                  <a:lnTo>
                    <a:pt x="3650" y="1023"/>
                  </a:lnTo>
                  <a:lnTo>
                    <a:pt x="3642" y="1054"/>
                  </a:lnTo>
                  <a:lnTo>
                    <a:pt x="3630" y="1083"/>
                  </a:lnTo>
                  <a:lnTo>
                    <a:pt x="3615" y="1109"/>
                  </a:lnTo>
                  <a:lnTo>
                    <a:pt x="3593" y="1134"/>
                  </a:lnTo>
                  <a:lnTo>
                    <a:pt x="3569" y="1154"/>
                  </a:lnTo>
                  <a:lnTo>
                    <a:pt x="3541" y="1171"/>
                  </a:lnTo>
                  <a:lnTo>
                    <a:pt x="3541" y="1171"/>
                  </a:lnTo>
                  <a:lnTo>
                    <a:pt x="3268" y="1307"/>
                  </a:lnTo>
                  <a:lnTo>
                    <a:pt x="3541" y="1443"/>
                  </a:lnTo>
                  <a:lnTo>
                    <a:pt x="3569" y="1460"/>
                  </a:lnTo>
                  <a:lnTo>
                    <a:pt x="3593" y="1481"/>
                  </a:lnTo>
                  <a:lnTo>
                    <a:pt x="3613" y="1504"/>
                  </a:lnTo>
                  <a:lnTo>
                    <a:pt x="3630" y="1532"/>
                  </a:lnTo>
                  <a:lnTo>
                    <a:pt x="3642" y="1560"/>
                  </a:lnTo>
                  <a:lnTo>
                    <a:pt x="3650" y="1591"/>
                  </a:lnTo>
                  <a:lnTo>
                    <a:pt x="3653" y="1624"/>
                  </a:lnTo>
                  <a:lnTo>
                    <a:pt x="3650" y="1657"/>
                  </a:lnTo>
                  <a:lnTo>
                    <a:pt x="3642" y="1688"/>
                  </a:lnTo>
                  <a:lnTo>
                    <a:pt x="3630" y="1717"/>
                  </a:lnTo>
                  <a:lnTo>
                    <a:pt x="3613" y="1743"/>
                  </a:lnTo>
                  <a:lnTo>
                    <a:pt x="3593" y="1768"/>
                  </a:lnTo>
                  <a:lnTo>
                    <a:pt x="3569" y="1788"/>
                  </a:lnTo>
                  <a:lnTo>
                    <a:pt x="3541" y="1805"/>
                  </a:lnTo>
                  <a:lnTo>
                    <a:pt x="3268" y="1940"/>
                  </a:lnTo>
                  <a:lnTo>
                    <a:pt x="3541" y="2077"/>
                  </a:lnTo>
                  <a:lnTo>
                    <a:pt x="3569" y="2093"/>
                  </a:lnTo>
                  <a:lnTo>
                    <a:pt x="3593" y="2114"/>
                  </a:lnTo>
                  <a:lnTo>
                    <a:pt x="3613" y="2138"/>
                  </a:lnTo>
                  <a:lnTo>
                    <a:pt x="3630" y="2164"/>
                  </a:lnTo>
                  <a:lnTo>
                    <a:pt x="3642" y="2194"/>
                  </a:lnTo>
                  <a:lnTo>
                    <a:pt x="3650" y="2225"/>
                  </a:lnTo>
                  <a:lnTo>
                    <a:pt x="3653" y="2257"/>
                  </a:lnTo>
                  <a:lnTo>
                    <a:pt x="3650" y="2290"/>
                  </a:lnTo>
                  <a:lnTo>
                    <a:pt x="3642" y="2322"/>
                  </a:lnTo>
                  <a:lnTo>
                    <a:pt x="3630" y="2350"/>
                  </a:lnTo>
                  <a:lnTo>
                    <a:pt x="3615" y="2377"/>
                  </a:lnTo>
                  <a:lnTo>
                    <a:pt x="3593" y="2401"/>
                  </a:lnTo>
                  <a:lnTo>
                    <a:pt x="3569" y="2421"/>
                  </a:lnTo>
                  <a:lnTo>
                    <a:pt x="3541" y="2439"/>
                  </a:lnTo>
                  <a:lnTo>
                    <a:pt x="2005" y="3206"/>
                  </a:lnTo>
                  <a:lnTo>
                    <a:pt x="1962" y="3224"/>
                  </a:lnTo>
                  <a:lnTo>
                    <a:pt x="1918" y="3237"/>
                  </a:lnTo>
                  <a:lnTo>
                    <a:pt x="1872" y="3245"/>
                  </a:lnTo>
                  <a:lnTo>
                    <a:pt x="1827" y="3248"/>
                  </a:lnTo>
                  <a:lnTo>
                    <a:pt x="1780" y="3245"/>
                  </a:lnTo>
                  <a:lnTo>
                    <a:pt x="1735" y="3237"/>
                  </a:lnTo>
                  <a:lnTo>
                    <a:pt x="1690" y="3224"/>
                  </a:lnTo>
                  <a:lnTo>
                    <a:pt x="1647" y="3206"/>
                  </a:lnTo>
                  <a:lnTo>
                    <a:pt x="112" y="2439"/>
                  </a:lnTo>
                  <a:lnTo>
                    <a:pt x="84" y="2421"/>
                  </a:lnTo>
                  <a:lnTo>
                    <a:pt x="60" y="2401"/>
                  </a:lnTo>
                  <a:lnTo>
                    <a:pt x="39" y="2377"/>
                  </a:lnTo>
                  <a:lnTo>
                    <a:pt x="22" y="2350"/>
                  </a:lnTo>
                  <a:lnTo>
                    <a:pt x="10" y="2322"/>
                  </a:lnTo>
                  <a:lnTo>
                    <a:pt x="2" y="2290"/>
                  </a:lnTo>
                  <a:lnTo>
                    <a:pt x="0" y="2257"/>
                  </a:lnTo>
                  <a:lnTo>
                    <a:pt x="2" y="2225"/>
                  </a:lnTo>
                  <a:lnTo>
                    <a:pt x="10" y="2194"/>
                  </a:lnTo>
                  <a:lnTo>
                    <a:pt x="22" y="2164"/>
                  </a:lnTo>
                  <a:lnTo>
                    <a:pt x="39" y="2138"/>
                  </a:lnTo>
                  <a:lnTo>
                    <a:pt x="60" y="2114"/>
                  </a:lnTo>
                  <a:lnTo>
                    <a:pt x="84" y="2093"/>
                  </a:lnTo>
                  <a:lnTo>
                    <a:pt x="112" y="2077"/>
                  </a:lnTo>
                  <a:lnTo>
                    <a:pt x="384" y="1940"/>
                  </a:lnTo>
                  <a:lnTo>
                    <a:pt x="112" y="1805"/>
                  </a:lnTo>
                  <a:lnTo>
                    <a:pt x="84" y="1788"/>
                  </a:lnTo>
                  <a:lnTo>
                    <a:pt x="60" y="1768"/>
                  </a:lnTo>
                  <a:lnTo>
                    <a:pt x="39" y="1743"/>
                  </a:lnTo>
                  <a:lnTo>
                    <a:pt x="22" y="1717"/>
                  </a:lnTo>
                  <a:lnTo>
                    <a:pt x="10" y="1688"/>
                  </a:lnTo>
                  <a:lnTo>
                    <a:pt x="2" y="1657"/>
                  </a:lnTo>
                  <a:lnTo>
                    <a:pt x="0" y="1624"/>
                  </a:lnTo>
                  <a:lnTo>
                    <a:pt x="2" y="1591"/>
                  </a:lnTo>
                  <a:lnTo>
                    <a:pt x="10" y="1560"/>
                  </a:lnTo>
                  <a:lnTo>
                    <a:pt x="22" y="1532"/>
                  </a:lnTo>
                  <a:lnTo>
                    <a:pt x="39" y="1504"/>
                  </a:lnTo>
                  <a:lnTo>
                    <a:pt x="60" y="1481"/>
                  </a:lnTo>
                  <a:lnTo>
                    <a:pt x="84" y="1460"/>
                  </a:lnTo>
                  <a:lnTo>
                    <a:pt x="112" y="1443"/>
                  </a:lnTo>
                  <a:lnTo>
                    <a:pt x="384" y="1307"/>
                  </a:lnTo>
                  <a:lnTo>
                    <a:pt x="112" y="1171"/>
                  </a:lnTo>
                  <a:lnTo>
                    <a:pt x="84" y="1154"/>
                  </a:lnTo>
                  <a:lnTo>
                    <a:pt x="60" y="1134"/>
                  </a:lnTo>
                  <a:lnTo>
                    <a:pt x="39" y="1109"/>
                  </a:lnTo>
                  <a:lnTo>
                    <a:pt x="22" y="1083"/>
                  </a:lnTo>
                  <a:lnTo>
                    <a:pt x="10" y="1054"/>
                  </a:lnTo>
                  <a:lnTo>
                    <a:pt x="2" y="1023"/>
                  </a:lnTo>
                  <a:lnTo>
                    <a:pt x="0" y="990"/>
                  </a:lnTo>
                  <a:lnTo>
                    <a:pt x="2" y="958"/>
                  </a:lnTo>
                  <a:lnTo>
                    <a:pt x="10" y="927"/>
                  </a:lnTo>
                  <a:lnTo>
                    <a:pt x="22" y="898"/>
                  </a:lnTo>
                  <a:lnTo>
                    <a:pt x="39" y="870"/>
                  </a:lnTo>
                  <a:lnTo>
                    <a:pt x="60" y="847"/>
                  </a:lnTo>
                  <a:lnTo>
                    <a:pt x="84" y="826"/>
                  </a:lnTo>
                  <a:lnTo>
                    <a:pt x="112" y="809"/>
                  </a:lnTo>
                  <a:lnTo>
                    <a:pt x="1647" y="42"/>
                  </a:lnTo>
                  <a:lnTo>
                    <a:pt x="1690" y="23"/>
                  </a:lnTo>
                  <a:lnTo>
                    <a:pt x="1735" y="10"/>
                  </a:lnTo>
                  <a:lnTo>
                    <a:pt x="1780" y="2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dirty="0">
                <a:latin typeface="思源黑体 Light" panose="020B0300000000000000" pitchFamily="34" charset="-122"/>
                <a:cs typeface="+mn-ea"/>
                <a:sym typeface="+mn-lt"/>
              </a:endParaRPr>
            </a:p>
          </p:txBody>
        </p:sp>
        <p:grpSp>
          <p:nvGrpSpPr>
            <p:cNvPr id="235" name="Group 110"/>
            <p:cNvGrpSpPr/>
            <p:nvPr/>
          </p:nvGrpSpPr>
          <p:grpSpPr>
            <a:xfrm>
              <a:off x="3977446" y="2135438"/>
              <a:ext cx="511721" cy="342545"/>
              <a:chOff x="666750" y="3544888"/>
              <a:chExt cx="581025" cy="38893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236" name="Freeform 256"/>
              <p:cNvSpPr/>
              <p:nvPr/>
            </p:nvSpPr>
            <p:spPr bwMode="auto">
              <a:xfrm>
                <a:off x="755650" y="3598863"/>
                <a:ext cx="403225" cy="214313"/>
              </a:xfrm>
              <a:custGeom>
                <a:avLst/>
                <a:gdLst>
                  <a:gd name="T0" fmla="*/ 79 w 2542"/>
                  <a:gd name="T1" fmla="*/ 0 h 1347"/>
                  <a:gd name="T2" fmla="*/ 2463 w 2542"/>
                  <a:gd name="T3" fmla="*/ 0 h 1347"/>
                  <a:gd name="T4" fmla="*/ 2484 w 2542"/>
                  <a:gd name="T5" fmla="*/ 2 h 1347"/>
                  <a:gd name="T6" fmla="*/ 2503 w 2542"/>
                  <a:gd name="T7" fmla="*/ 10 h 1347"/>
                  <a:gd name="T8" fmla="*/ 2520 w 2542"/>
                  <a:gd name="T9" fmla="*/ 22 h 1347"/>
                  <a:gd name="T10" fmla="*/ 2532 w 2542"/>
                  <a:gd name="T11" fmla="*/ 38 h 1347"/>
                  <a:gd name="T12" fmla="*/ 2540 w 2542"/>
                  <a:gd name="T13" fmla="*/ 57 h 1347"/>
                  <a:gd name="T14" fmla="*/ 2542 w 2542"/>
                  <a:gd name="T15" fmla="*/ 78 h 1347"/>
                  <a:gd name="T16" fmla="*/ 2542 w 2542"/>
                  <a:gd name="T17" fmla="*/ 1268 h 1347"/>
                  <a:gd name="T18" fmla="*/ 2540 w 2542"/>
                  <a:gd name="T19" fmla="*/ 1289 h 1347"/>
                  <a:gd name="T20" fmla="*/ 2532 w 2542"/>
                  <a:gd name="T21" fmla="*/ 1308 h 1347"/>
                  <a:gd name="T22" fmla="*/ 2520 w 2542"/>
                  <a:gd name="T23" fmla="*/ 1323 h 1347"/>
                  <a:gd name="T24" fmla="*/ 2503 w 2542"/>
                  <a:gd name="T25" fmla="*/ 1337 h 1347"/>
                  <a:gd name="T26" fmla="*/ 2484 w 2542"/>
                  <a:gd name="T27" fmla="*/ 1344 h 1347"/>
                  <a:gd name="T28" fmla="*/ 2463 w 2542"/>
                  <a:gd name="T29" fmla="*/ 1347 h 1347"/>
                  <a:gd name="T30" fmla="*/ 2442 w 2542"/>
                  <a:gd name="T31" fmla="*/ 1344 h 1347"/>
                  <a:gd name="T32" fmla="*/ 2424 w 2542"/>
                  <a:gd name="T33" fmla="*/ 1337 h 1347"/>
                  <a:gd name="T34" fmla="*/ 2408 w 2542"/>
                  <a:gd name="T35" fmla="*/ 1323 h 1347"/>
                  <a:gd name="T36" fmla="*/ 2396 w 2542"/>
                  <a:gd name="T37" fmla="*/ 1308 h 1347"/>
                  <a:gd name="T38" fmla="*/ 2388 w 2542"/>
                  <a:gd name="T39" fmla="*/ 1289 h 1347"/>
                  <a:gd name="T40" fmla="*/ 2385 w 2542"/>
                  <a:gd name="T41" fmla="*/ 1268 h 1347"/>
                  <a:gd name="T42" fmla="*/ 2385 w 2542"/>
                  <a:gd name="T43" fmla="*/ 157 h 1347"/>
                  <a:gd name="T44" fmla="*/ 157 w 2542"/>
                  <a:gd name="T45" fmla="*/ 157 h 1347"/>
                  <a:gd name="T46" fmla="*/ 157 w 2542"/>
                  <a:gd name="T47" fmla="*/ 1268 h 1347"/>
                  <a:gd name="T48" fmla="*/ 154 w 2542"/>
                  <a:gd name="T49" fmla="*/ 1289 h 1347"/>
                  <a:gd name="T50" fmla="*/ 146 w 2542"/>
                  <a:gd name="T51" fmla="*/ 1308 h 1347"/>
                  <a:gd name="T52" fmla="*/ 134 w 2542"/>
                  <a:gd name="T53" fmla="*/ 1323 h 1347"/>
                  <a:gd name="T54" fmla="*/ 118 w 2542"/>
                  <a:gd name="T55" fmla="*/ 1337 h 1347"/>
                  <a:gd name="T56" fmla="*/ 100 w 2542"/>
                  <a:gd name="T57" fmla="*/ 1344 h 1347"/>
                  <a:gd name="T58" fmla="*/ 79 w 2542"/>
                  <a:gd name="T59" fmla="*/ 1347 h 1347"/>
                  <a:gd name="T60" fmla="*/ 58 w 2542"/>
                  <a:gd name="T61" fmla="*/ 1344 h 1347"/>
                  <a:gd name="T62" fmla="*/ 39 w 2542"/>
                  <a:gd name="T63" fmla="*/ 1337 h 1347"/>
                  <a:gd name="T64" fmla="*/ 22 w 2542"/>
                  <a:gd name="T65" fmla="*/ 1323 h 1347"/>
                  <a:gd name="T66" fmla="*/ 10 w 2542"/>
                  <a:gd name="T67" fmla="*/ 1308 h 1347"/>
                  <a:gd name="T68" fmla="*/ 2 w 2542"/>
                  <a:gd name="T69" fmla="*/ 1289 h 1347"/>
                  <a:gd name="T70" fmla="*/ 0 w 2542"/>
                  <a:gd name="T71" fmla="*/ 1268 h 1347"/>
                  <a:gd name="T72" fmla="*/ 0 w 2542"/>
                  <a:gd name="T73" fmla="*/ 78 h 1347"/>
                  <a:gd name="T74" fmla="*/ 2 w 2542"/>
                  <a:gd name="T75" fmla="*/ 57 h 1347"/>
                  <a:gd name="T76" fmla="*/ 10 w 2542"/>
                  <a:gd name="T77" fmla="*/ 38 h 1347"/>
                  <a:gd name="T78" fmla="*/ 22 w 2542"/>
                  <a:gd name="T79" fmla="*/ 22 h 1347"/>
                  <a:gd name="T80" fmla="*/ 39 w 2542"/>
                  <a:gd name="T81" fmla="*/ 10 h 1347"/>
                  <a:gd name="T82" fmla="*/ 58 w 2542"/>
                  <a:gd name="T83" fmla="*/ 2 h 1347"/>
                  <a:gd name="T84" fmla="*/ 79 w 2542"/>
                  <a:gd name="T85" fmla="*/ 0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42" h="1347">
                    <a:moveTo>
                      <a:pt x="79" y="0"/>
                    </a:moveTo>
                    <a:lnTo>
                      <a:pt x="2463" y="0"/>
                    </a:lnTo>
                    <a:lnTo>
                      <a:pt x="2484" y="2"/>
                    </a:lnTo>
                    <a:lnTo>
                      <a:pt x="2503" y="10"/>
                    </a:lnTo>
                    <a:lnTo>
                      <a:pt x="2520" y="22"/>
                    </a:lnTo>
                    <a:lnTo>
                      <a:pt x="2532" y="38"/>
                    </a:lnTo>
                    <a:lnTo>
                      <a:pt x="2540" y="57"/>
                    </a:lnTo>
                    <a:lnTo>
                      <a:pt x="2542" y="78"/>
                    </a:lnTo>
                    <a:lnTo>
                      <a:pt x="2542" y="1268"/>
                    </a:lnTo>
                    <a:lnTo>
                      <a:pt x="2540" y="1289"/>
                    </a:lnTo>
                    <a:lnTo>
                      <a:pt x="2532" y="1308"/>
                    </a:lnTo>
                    <a:lnTo>
                      <a:pt x="2520" y="1323"/>
                    </a:lnTo>
                    <a:lnTo>
                      <a:pt x="2503" y="1337"/>
                    </a:lnTo>
                    <a:lnTo>
                      <a:pt x="2484" y="1344"/>
                    </a:lnTo>
                    <a:lnTo>
                      <a:pt x="2463" y="1347"/>
                    </a:lnTo>
                    <a:lnTo>
                      <a:pt x="2442" y="1344"/>
                    </a:lnTo>
                    <a:lnTo>
                      <a:pt x="2424" y="1337"/>
                    </a:lnTo>
                    <a:lnTo>
                      <a:pt x="2408" y="1323"/>
                    </a:lnTo>
                    <a:lnTo>
                      <a:pt x="2396" y="1308"/>
                    </a:lnTo>
                    <a:lnTo>
                      <a:pt x="2388" y="1289"/>
                    </a:lnTo>
                    <a:lnTo>
                      <a:pt x="2385" y="1268"/>
                    </a:lnTo>
                    <a:lnTo>
                      <a:pt x="2385" y="157"/>
                    </a:lnTo>
                    <a:lnTo>
                      <a:pt x="157" y="157"/>
                    </a:lnTo>
                    <a:lnTo>
                      <a:pt x="157" y="1268"/>
                    </a:lnTo>
                    <a:lnTo>
                      <a:pt x="154" y="1289"/>
                    </a:lnTo>
                    <a:lnTo>
                      <a:pt x="146" y="1308"/>
                    </a:lnTo>
                    <a:lnTo>
                      <a:pt x="134" y="1323"/>
                    </a:lnTo>
                    <a:lnTo>
                      <a:pt x="118" y="1337"/>
                    </a:lnTo>
                    <a:lnTo>
                      <a:pt x="100" y="1344"/>
                    </a:lnTo>
                    <a:lnTo>
                      <a:pt x="79" y="1347"/>
                    </a:lnTo>
                    <a:lnTo>
                      <a:pt x="58" y="1344"/>
                    </a:lnTo>
                    <a:lnTo>
                      <a:pt x="39" y="1337"/>
                    </a:lnTo>
                    <a:lnTo>
                      <a:pt x="22" y="1323"/>
                    </a:lnTo>
                    <a:lnTo>
                      <a:pt x="10" y="1308"/>
                    </a:lnTo>
                    <a:lnTo>
                      <a:pt x="2" y="1289"/>
                    </a:lnTo>
                    <a:lnTo>
                      <a:pt x="0" y="1268"/>
                    </a:lnTo>
                    <a:lnTo>
                      <a:pt x="0" y="78"/>
                    </a:lnTo>
                    <a:lnTo>
                      <a:pt x="2" y="57"/>
                    </a:lnTo>
                    <a:lnTo>
                      <a:pt x="10" y="38"/>
                    </a:lnTo>
                    <a:lnTo>
                      <a:pt x="22" y="22"/>
                    </a:lnTo>
                    <a:lnTo>
                      <a:pt x="39" y="10"/>
                    </a:lnTo>
                    <a:lnTo>
                      <a:pt x="58" y="2"/>
                    </a:lnTo>
                    <a:lnTo>
                      <a:pt x="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37" name="Freeform 257"/>
              <p:cNvSpPr>
                <a:spLocks noEditPoints="1"/>
              </p:cNvSpPr>
              <p:nvPr/>
            </p:nvSpPr>
            <p:spPr bwMode="auto">
              <a:xfrm>
                <a:off x="666750" y="3544888"/>
                <a:ext cx="581025" cy="388938"/>
              </a:xfrm>
              <a:custGeom>
                <a:avLst/>
                <a:gdLst>
                  <a:gd name="T0" fmla="*/ 145 w 3660"/>
                  <a:gd name="T1" fmla="*/ 2140 h 2453"/>
                  <a:gd name="T2" fmla="*/ 191 w 3660"/>
                  <a:gd name="T3" fmla="*/ 2237 h 2453"/>
                  <a:gd name="T4" fmla="*/ 277 w 3660"/>
                  <a:gd name="T5" fmla="*/ 2298 h 2453"/>
                  <a:gd name="T6" fmla="*/ 3311 w 3660"/>
                  <a:gd name="T7" fmla="*/ 2311 h 2453"/>
                  <a:gd name="T8" fmla="*/ 3415 w 3660"/>
                  <a:gd name="T9" fmla="*/ 2282 h 2453"/>
                  <a:gd name="T10" fmla="*/ 3490 w 3660"/>
                  <a:gd name="T11" fmla="*/ 2208 h 2453"/>
                  <a:gd name="T12" fmla="*/ 3518 w 3660"/>
                  <a:gd name="T13" fmla="*/ 2102 h 2453"/>
                  <a:gd name="T14" fmla="*/ 2264 w 3660"/>
                  <a:gd name="T15" fmla="*/ 2071 h 2453"/>
                  <a:gd name="T16" fmla="*/ 2189 w 3660"/>
                  <a:gd name="T17" fmla="*/ 2163 h 2453"/>
                  <a:gd name="T18" fmla="*/ 2081 w 3660"/>
                  <a:gd name="T19" fmla="*/ 2210 h 2453"/>
                  <a:gd name="T20" fmla="*/ 1579 w 3660"/>
                  <a:gd name="T21" fmla="*/ 2210 h 2453"/>
                  <a:gd name="T22" fmla="*/ 1471 w 3660"/>
                  <a:gd name="T23" fmla="*/ 2163 h 2453"/>
                  <a:gd name="T24" fmla="*/ 1396 w 3660"/>
                  <a:gd name="T25" fmla="*/ 2071 h 2453"/>
                  <a:gd name="T26" fmla="*/ 454 w 3660"/>
                  <a:gd name="T27" fmla="*/ 157 h 2453"/>
                  <a:gd name="T28" fmla="*/ 397 w 3660"/>
                  <a:gd name="T29" fmla="*/ 181 h 2453"/>
                  <a:gd name="T30" fmla="*/ 374 w 3660"/>
                  <a:gd name="T31" fmla="*/ 237 h 2453"/>
                  <a:gd name="T32" fmla="*/ 1460 w 3660"/>
                  <a:gd name="T33" fmla="*/ 1895 h 2453"/>
                  <a:gd name="T34" fmla="*/ 1503 w 3660"/>
                  <a:gd name="T35" fmla="*/ 1927 h 2453"/>
                  <a:gd name="T36" fmla="*/ 1516 w 3660"/>
                  <a:gd name="T37" fmla="*/ 1988 h 2453"/>
                  <a:gd name="T38" fmla="*/ 1554 w 3660"/>
                  <a:gd name="T39" fmla="*/ 2048 h 2453"/>
                  <a:gd name="T40" fmla="*/ 1621 w 3660"/>
                  <a:gd name="T41" fmla="*/ 2072 h 2453"/>
                  <a:gd name="T42" fmla="*/ 2086 w 3660"/>
                  <a:gd name="T43" fmla="*/ 2061 h 2453"/>
                  <a:gd name="T44" fmla="*/ 2136 w 3660"/>
                  <a:gd name="T45" fmla="*/ 2011 h 2453"/>
                  <a:gd name="T46" fmla="*/ 2149 w 3660"/>
                  <a:gd name="T47" fmla="*/ 1944 h 2453"/>
                  <a:gd name="T48" fmla="*/ 2186 w 3660"/>
                  <a:gd name="T49" fmla="*/ 1900 h 2453"/>
                  <a:gd name="T50" fmla="*/ 2220 w 3660"/>
                  <a:gd name="T51" fmla="*/ 1893 h 2453"/>
                  <a:gd name="T52" fmla="*/ 3284 w 3660"/>
                  <a:gd name="T53" fmla="*/ 216 h 2453"/>
                  <a:gd name="T54" fmla="*/ 3246 w 3660"/>
                  <a:gd name="T55" fmla="*/ 168 h 2453"/>
                  <a:gd name="T56" fmla="*/ 454 w 3660"/>
                  <a:gd name="T57" fmla="*/ 157 h 2453"/>
                  <a:gd name="T58" fmla="*/ 3244 w 3660"/>
                  <a:gd name="T59" fmla="*/ 3 h 2453"/>
                  <a:gd name="T60" fmla="*/ 3346 w 3660"/>
                  <a:gd name="T61" fmla="*/ 45 h 2453"/>
                  <a:gd name="T62" fmla="*/ 3417 w 3660"/>
                  <a:gd name="T63" fmla="*/ 128 h 2453"/>
                  <a:gd name="T64" fmla="*/ 3444 w 3660"/>
                  <a:gd name="T65" fmla="*/ 237 h 2453"/>
                  <a:gd name="T66" fmla="*/ 3608 w 3660"/>
                  <a:gd name="T67" fmla="*/ 1895 h 2453"/>
                  <a:gd name="T68" fmla="*/ 3650 w 3660"/>
                  <a:gd name="T69" fmla="*/ 1928 h 2453"/>
                  <a:gd name="T70" fmla="*/ 3660 w 3660"/>
                  <a:gd name="T71" fmla="*/ 2102 h 2453"/>
                  <a:gd name="T72" fmla="*/ 3632 w 3660"/>
                  <a:gd name="T73" fmla="*/ 2239 h 2453"/>
                  <a:gd name="T74" fmla="*/ 3558 w 3660"/>
                  <a:gd name="T75" fmla="*/ 2350 h 2453"/>
                  <a:gd name="T76" fmla="*/ 3446 w 3660"/>
                  <a:gd name="T77" fmla="*/ 2425 h 2453"/>
                  <a:gd name="T78" fmla="*/ 3311 w 3660"/>
                  <a:gd name="T79" fmla="*/ 2453 h 2453"/>
                  <a:gd name="T80" fmla="*/ 257 w 3660"/>
                  <a:gd name="T81" fmla="*/ 2440 h 2453"/>
                  <a:gd name="T82" fmla="*/ 136 w 3660"/>
                  <a:gd name="T83" fmla="*/ 2380 h 2453"/>
                  <a:gd name="T84" fmla="*/ 48 w 3660"/>
                  <a:gd name="T85" fmla="*/ 2279 h 2453"/>
                  <a:gd name="T86" fmla="*/ 3 w 3660"/>
                  <a:gd name="T87" fmla="*/ 2150 h 2453"/>
                  <a:gd name="T88" fmla="*/ 2 w 3660"/>
                  <a:gd name="T89" fmla="*/ 1945 h 2453"/>
                  <a:gd name="T90" fmla="*/ 35 w 3660"/>
                  <a:gd name="T91" fmla="*/ 1903 h 2453"/>
                  <a:gd name="T92" fmla="*/ 216 w 3660"/>
                  <a:gd name="T93" fmla="*/ 1893 h 2453"/>
                  <a:gd name="T94" fmla="*/ 228 w 3660"/>
                  <a:gd name="T95" fmla="*/ 163 h 2453"/>
                  <a:gd name="T96" fmla="*/ 286 w 3660"/>
                  <a:gd name="T97" fmla="*/ 70 h 2453"/>
                  <a:gd name="T98" fmla="*/ 379 w 3660"/>
                  <a:gd name="T99" fmla="*/ 12 h 2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60" h="2453">
                    <a:moveTo>
                      <a:pt x="142" y="2035"/>
                    </a:moveTo>
                    <a:lnTo>
                      <a:pt x="142" y="2102"/>
                    </a:lnTo>
                    <a:lnTo>
                      <a:pt x="145" y="2140"/>
                    </a:lnTo>
                    <a:lnTo>
                      <a:pt x="155" y="2176"/>
                    </a:lnTo>
                    <a:lnTo>
                      <a:pt x="170" y="2208"/>
                    </a:lnTo>
                    <a:lnTo>
                      <a:pt x="191" y="2237"/>
                    </a:lnTo>
                    <a:lnTo>
                      <a:pt x="216" y="2262"/>
                    </a:lnTo>
                    <a:lnTo>
                      <a:pt x="245" y="2282"/>
                    </a:lnTo>
                    <a:lnTo>
                      <a:pt x="277" y="2298"/>
                    </a:lnTo>
                    <a:lnTo>
                      <a:pt x="313" y="2308"/>
                    </a:lnTo>
                    <a:lnTo>
                      <a:pt x="349" y="2311"/>
                    </a:lnTo>
                    <a:lnTo>
                      <a:pt x="3311" y="2311"/>
                    </a:lnTo>
                    <a:lnTo>
                      <a:pt x="3347" y="2308"/>
                    </a:lnTo>
                    <a:lnTo>
                      <a:pt x="3383" y="2298"/>
                    </a:lnTo>
                    <a:lnTo>
                      <a:pt x="3415" y="2282"/>
                    </a:lnTo>
                    <a:lnTo>
                      <a:pt x="3444" y="2262"/>
                    </a:lnTo>
                    <a:lnTo>
                      <a:pt x="3469" y="2237"/>
                    </a:lnTo>
                    <a:lnTo>
                      <a:pt x="3490" y="2208"/>
                    </a:lnTo>
                    <a:lnTo>
                      <a:pt x="3505" y="2176"/>
                    </a:lnTo>
                    <a:lnTo>
                      <a:pt x="3515" y="2140"/>
                    </a:lnTo>
                    <a:lnTo>
                      <a:pt x="3518" y="2102"/>
                    </a:lnTo>
                    <a:lnTo>
                      <a:pt x="3518" y="2035"/>
                    </a:lnTo>
                    <a:lnTo>
                      <a:pt x="2279" y="2035"/>
                    </a:lnTo>
                    <a:lnTo>
                      <a:pt x="2264" y="2071"/>
                    </a:lnTo>
                    <a:lnTo>
                      <a:pt x="2244" y="2106"/>
                    </a:lnTo>
                    <a:lnTo>
                      <a:pt x="2219" y="2137"/>
                    </a:lnTo>
                    <a:lnTo>
                      <a:pt x="2189" y="2163"/>
                    </a:lnTo>
                    <a:lnTo>
                      <a:pt x="2156" y="2184"/>
                    </a:lnTo>
                    <a:lnTo>
                      <a:pt x="2119" y="2200"/>
                    </a:lnTo>
                    <a:lnTo>
                      <a:pt x="2081" y="2210"/>
                    </a:lnTo>
                    <a:lnTo>
                      <a:pt x="2039" y="2213"/>
                    </a:lnTo>
                    <a:lnTo>
                      <a:pt x="1621" y="2213"/>
                    </a:lnTo>
                    <a:lnTo>
                      <a:pt x="1579" y="2210"/>
                    </a:lnTo>
                    <a:lnTo>
                      <a:pt x="1541" y="2200"/>
                    </a:lnTo>
                    <a:lnTo>
                      <a:pt x="1504" y="2184"/>
                    </a:lnTo>
                    <a:lnTo>
                      <a:pt x="1471" y="2163"/>
                    </a:lnTo>
                    <a:lnTo>
                      <a:pt x="1441" y="2137"/>
                    </a:lnTo>
                    <a:lnTo>
                      <a:pt x="1416" y="2106"/>
                    </a:lnTo>
                    <a:lnTo>
                      <a:pt x="1396" y="2071"/>
                    </a:lnTo>
                    <a:lnTo>
                      <a:pt x="1381" y="2035"/>
                    </a:lnTo>
                    <a:lnTo>
                      <a:pt x="142" y="2035"/>
                    </a:lnTo>
                    <a:close/>
                    <a:moveTo>
                      <a:pt x="454" y="157"/>
                    </a:moveTo>
                    <a:lnTo>
                      <a:pt x="433" y="159"/>
                    </a:lnTo>
                    <a:lnTo>
                      <a:pt x="414" y="168"/>
                    </a:lnTo>
                    <a:lnTo>
                      <a:pt x="397" y="181"/>
                    </a:lnTo>
                    <a:lnTo>
                      <a:pt x="385" y="197"/>
                    </a:lnTo>
                    <a:lnTo>
                      <a:pt x="376" y="216"/>
                    </a:lnTo>
                    <a:lnTo>
                      <a:pt x="374" y="237"/>
                    </a:lnTo>
                    <a:lnTo>
                      <a:pt x="374" y="1893"/>
                    </a:lnTo>
                    <a:lnTo>
                      <a:pt x="1441" y="1893"/>
                    </a:lnTo>
                    <a:lnTo>
                      <a:pt x="1460" y="1895"/>
                    </a:lnTo>
                    <a:lnTo>
                      <a:pt x="1477" y="1902"/>
                    </a:lnTo>
                    <a:lnTo>
                      <a:pt x="1492" y="1913"/>
                    </a:lnTo>
                    <a:lnTo>
                      <a:pt x="1503" y="1927"/>
                    </a:lnTo>
                    <a:lnTo>
                      <a:pt x="1511" y="1945"/>
                    </a:lnTo>
                    <a:lnTo>
                      <a:pt x="1513" y="1964"/>
                    </a:lnTo>
                    <a:lnTo>
                      <a:pt x="1516" y="1988"/>
                    </a:lnTo>
                    <a:lnTo>
                      <a:pt x="1524" y="2011"/>
                    </a:lnTo>
                    <a:lnTo>
                      <a:pt x="1537" y="2031"/>
                    </a:lnTo>
                    <a:lnTo>
                      <a:pt x="1554" y="2048"/>
                    </a:lnTo>
                    <a:lnTo>
                      <a:pt x="1574" y="2061"/>
                    </a:lnTo>
                    <a:lnTo>
                      <a:pt x="1597" y="2069"/>
                    </a:lnTo>
                    <a:lnTo>
                      <a:pt x="1621" y="2072"/>
                    </a:lnTo>
                    <a:lnTo>
                      <a:pt x="2039" y="2072"/>
                    </a:lnTo>
                    <a:lnTo>
                      <a:pt x="2063" y="2069"/>
                    </a:lnTo>
                    <a:lnTo>
                      <a:pt x="2086" y="2061"/>
                    </a:lnTo>
                    <a:lnTo>
                      <a:pt x="2106" y="2048"/>
                    </a:lnTo>
                    <a:lnTo>
                      <a:pt x="2123" y="2031"/>
                    </a:lnTo>
                    <a:lnTo>
                      <a:pt x="2136" y="2011"/>
                    </a:lnTo>
                    <a:lnTo>
                      <a:pt x="2144" y="1988"/>
                    </a:lnTo>
                    <a:lnTo>
                      <a:pt x="2147" y="1964"/>
                    </a:lnTo>
                    <a:lnTo>
                      <a:pt x="2149" y="1944"/>
                    </a:lnTo>
                    <a:lnTo>
                      <a:pt x="2157" y="1926"/>
                    </a:lnTo>
                    <a:lnTo>
                      <a:pt x="2170" y="1912"/>
                    </a:lnTo>
                    <a:lnTo>
                      <a:pt x="2186" y="1900"/>
                    </a:lnTo>
                    <a:lnTo>
                      <a:pt x="2205" y="1894"/>
                    </a:lnTo>
                    <a:lnTo>
                      <a:pt x="2213" y="1893"/>
                    </a:lnTo>
                    <a:lnTo>
                      <a:pt x="2220" y="1893"/>
                    </a:lnTo>
                    <a:lnTo>
                      <a:pt x="3286" y="1893"/>
                    </a:lnTo>
                    <a:lnTo>
                      <a:pt x="3286" y="237"/>
                    </a:lnTo>
                    <a:lnTo>
                      <a:pt x="3284" y="216"/>
                    </a:lnTo>
                    <a:lnTo>
                      <a:pt x="3275" y="197"/>
                    </a:lnTo>
                    <a:lnTo>
                      <a:pt x="3263" y="181"/>
                    </a:lnTo>
                    <a:lnTo>
                      <a:pt x="3246" y="168"/>
                    </a:lnTo>
                    <a:lnTo>
                      <a:pt x="3227" y="159"/>
                    </a:lnTo>
                    <a:lnTo>
                      <a:pt x="3206" y="157"/>
                    </a:lnTo>
                    <a:lnTo>
                      <a:pt x="454" y="157"/>
                    </a:lnTo>
                    <a:close/>
                    <a:moveTo>
                      <a:pt x="454" y="0"/>
                    </a:moveTo>
                    <a:lnTo>
                      <a:pt x="3206" y="0"/>
                    </a:lnTo>
                    <a:lnTo>
                      <a:pt x="3244" y="3"/>
                    </a:lnTo>
                    <a:lnTo>
                      <a:pt x="3281" y="12"/>
                    </a:lnTo>
                    <a:lnTo>
                      <a:pt x="3315" y="26"/>
                    </a:lnTo>
                    <a:lnTo>
                      <a:pt x="3346" y="45"/>
                    </a:lnTo>
                    <a:lnTo>
                      <a:pt x="3374" y="70"/>
                    </a:lnTo>
                    <a:lnTo>
                      <a:pt x="3398" y="97"/>
                    </a:lnTo>
                    <a:lnTo>
                      <a:pt x="3417" y="128"/>
                    </a:lnTo>
                    <a:lnTo>
                      <a:pt x="3432" y="163"/>
                    </a:lnTo>
                    <a:lnTo>
                      <a:pt x="3440" y="199"/>
                    </a:lnTo>
                    <a:lnTo>
                      <a:pt x="3444" y="237"/>
                    </a:lnTo>
                    <a:lnTo>
                      <a:pt x="3444" y="1893"/>
                    </a:lnTo>
                    <a:lnTo>
                      <a:pt x="3589" y="1893"/>
                    </a:lnTo>
                    <a:lnTo>
                      <a:pt x="3608" y="1895"/>
                    </a:lnTo>
                    <a:lnTo>
                      <a:pt x="3625" y="1903"/>
                    </a:lnTo>
                    <a:lnTo>
                      <a:pt x="3639" y="1914"/>
                    </a:lnTo>
                    <a:lnTo>
                      <a:pt x="3650" y="1928"/>
                    </a:lnTo>
                    <a:lnTo>
                      <a:pt x="3658" y="1945"/>
                    </a:lnTo>
                    <a:lnTo>
                      <a:pt x="3660" y="1964"/>
                    </a:lnTo>
                    <a:lnTo>
                      <a:pt x="3660" y="2102"/>
                    </a:lnTo>
                    <a:lnTo>
                      <a:pt x="3657" y="2150"/>
                    </a:lnTo>
                    <a:lnTo>
                      <a:pt x="3648" y="2196"/>
                    </a:lnTo>
                    <a:lnTo>
                      <a:pt x="3632" y="2239"/>
                    </a:lnTo>
                    <a:lnTo>
                      <a:pt x="3612" y="2279"/>
                    </a:lnTo>
                    <a:lnTo>
                      <a:pt x="3587" y="2317"/>
                    </a:lnTo>
                    <a:lnTo>
                      <a:pt x="3558" y="2350"/>
                    </a:lnTo>
                    <a:lnTo>
                      <a:pt x="3524" y="2380"/>
                    </a:lnTo>
                    <a:lnTo>
                      <a:pt x="3487" y="2404"/>
                    </a:lnTo>
                    <a:lnTo>
                      <a:pt x="3446" y="2425"/>
                    </a:lnTo>
                    <a:lnTo>
                      <a:pt x="3403" y="2440"/>
                    </a:lnTo>
                    <a:lnTo>
                      <a:pt x="3357" y="2450"/>
                    </a:lnTo>
                    <a:lnTo>
                      <a:pt x="3311" y="2453"/>
                    </a:lnTo>
                    <a:lnTo>
                      <a:pt x="349" y="2453"/>
                    </a:lnTo>
                    <a:lnTo>
                      <a:pt x="303" y="2450"/>
                    </a:lnTo>
                    <a:lnTo>
                      <a:pt x="257" y="2440"/>
                    </a:lnTo>
                    <a:lnTo>
                      <a:pt x="214" y="2425"/>
                    </a:lnTo>
                    <a:lnTo>
                      <a:pt x="173" y="2404"/>
                    </a:lnTo>
                    <a:lnTo>
                      <a:pt x="136" y="2380"/>
                    </a:lnTo>
                    <a:lnTo>
                      <a:pt x="102" y="2350"/>
                    </a:lnTo>
                    <a:lnTo>
                      <a:pt x="73" y="2317"/>
                    </a:lnTo>
                    <a:lnTo>
                      <a:pt x="48" y="2279"/>
                    </a:lnTo>
                    <a:lnTo>
                      <a:pt x="28" y="2239"/>
                    </a:lnTo>
                    <a:lnTo>
                      <a:pt x="12" y="2196"/>
                    </a:lnTo>
                    <a:lnTo>
                      <a:pt x="3" y="2150"/>
                    </a:lnTo>
                    <a:lnTo>
                      <a:pt x="0" y="2102"/>
                    </a:lnTo>
                    <a:lnTo>
                      <a:pt x="0" y="1964"/>
                    </a:lnTo>
                    <a:lnTo>
                      <a:pt x="2" y="1945"/>
                    </a:lnTo>
                    <a:lnTo>
                      <a:pt x="10" y="1928"/>
                    </a:lnTo>
                    <a:lnTo>
                      <a:pt x="21" y="1914"/>
                    </a:lnTo>
                    <a:lnTo>
                      <a:pt x="35" y="1903"/>
                    </a:lnTo>
                    <a:lnTo>
                      <a:pt x="52" y="1895"/>
                    </a:lnTo>
                    <a:lnTo>
                      <a:pt x="71" y="1893"/>
                    </a:lnTo>
                    <a:lnTo>
                      <a:pt x="216" y="1893"/>
                    </a:lnTo>
                    <a:lnTo>
                      <a:pt x="216" y="237"/>
                    </a:lnTo>
                    <a:lnTo>
                      <a:pt x="220" y="199"/>
                    </a:lnTo>
                    <a:lnTo>
                      <a:pt x="228" y="163"/>
                    </a:lnTo>
                    <a:lnTo>
                      <a:pt x="243" y="128"/>
                    </a:lnTo>
                    <a:lnTo>
                      <a:pt x="262" y="97"/>
                    </a:lnTo>
                    <a:lnTo>
                      <a:pt x="286" y="70"/>
                    </a:lnTo>
                    <a:lnTo>
                      <a:pt x="314" y="45"/>
                    </a:lnTo>
                    <a:lnTo>
                      <a:pt x="345" y="26"/>
                    </a:lnTo>
                    <a:lnTo>
                      <a:pt x="379" y="12"/>
                    </a:lnTo>
                    <a:lnTo>
                      <a:pt x="416" y="3"/>
                    </a:lnTo>
                    <a:lnTo>
                      <a:pt x="45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38" name="Freeform 258"/>
              <p:cNvSpPr/>
              <p:nvPr/>
            </p:nvSpPr>
            <p:spPr bwMode="auto">
              <a:xfrm>
                <a:off x="876300" y="3667125"/>
                <a:ext cx="103188" cy="104775"/>
              </a:xfrm>
              <a:custGeom>
                <a:avLst/>
                <a:gdLst>
                  <a:gd name="T0" fmla="*/ 575 w 654"/>
                  <a:gd name="T1" fmla="*/ 0 h 653"/>
                  <a:gd name="T2" fmla="*/ 595 w 654"/>
                  <a:gd name="T3" fmla="*/ 3 h 653"/>
                  <a:gd name="T4" fmla="*/ 614 w 654"/>
                  <a:gd name="T5" fmla="*/ 10 h 653"/>
                  <a:gd name="T6" fmla="*/ 630 w 654"/>
                  <a:gd name="T7" fmla="*/ 23 h 653"/>
                  <a:gd name="T8" fmla="*/ 644 w 654"/>
                  <a:gd name="T9" fmla="*/ 40 h 653"/>
                  <a:gd name="T10" fmla="*/ 652 w 654"/>
                  <a:gd name="T11" fmla="*/ 59 h 653"/>
                  <a:gd name="T12" fmla="*/ 654 w 654"/>
                  <a:gd name="T13" fmla="*/ 79 h 653"/>
                  <a:gd name="T14" fmla="*/ 652 w 654"/>
                  <a:gd name="T15" fmla="*/ 99 h 653"/>
                  <a:gd name="T16" fmla="*/ 644 w 654"/>
                  <a:gd name="T17" fmla="*/ 118 h 653"/>
                  <a:gd name="T18" fmla="*/ 630 w 654"/>
                  <a:gd name="T19" fmla="*/ 135 h 653"/>
                  <a:gd name="T20" fmla="*/ 136 w 654"/>
                  <a:gd name="T21" fmla="*/ 630 h 653"/>
                  <a:gd name="T22" fmla="*/ 118 w 654"/>
                  <a:gd name="T23" fmla="*/ 643 h 653"/>
                  <a:gd name="T24" fmla="*/ 99 w 654"/>
                  <a:gd name="T25" fmla="*/ 651 h 653"/>
                  <a:gd name="T26" fmla="*/ 79 w 654"/>
                  <a:gd name="T27" fmla="*/ 653 h 653"/>
                  <a:gd name="T28" fmla="*/ 59 w 654"/>
                  <a:gd name="T29" fmla="*/ 651 h 653"/>
                  <a:gd name="T30" fmla="*/ 40 w 654"/>
                  <a:gd name="T31" fmla="*/ 643 h 653"/>
                  <a:gd name="T32" fmla="*/ 24 w 654"/>
                  <a:gd name="T33" fmla="*/ 630 h 653"/>
                  <a:gd name="T34" fmla="*/ 12 w 654"/>
                  <a:gd name="T35" fmla="*/ 613 h 653"/>
                  <a:gd name="T36" fmla="*/ 4 w 654"/>
                  <a:gd name="T37" fmla="*/ 594 h 653"/>
                  <a:gd name="T38" fmla="*/ 0 w 654"/>
                  <a:gd name="T39" fmla="*/ 574 h 653"/>
                  <a:gd name="T40" fmla="*/ 4 w 654"/>
                  <a:gd name="T41" fmla="*/ 554 h 653"/>
                  <a:gd name="T42" fmla="*/ 12 w 654"/>
                  <a:gd name="T43" fmla="*/ 535 h 653"/>
                  <a:gd name="T44" fmla="*/ 24 w 654"/>
                  <a:gd name="T45" fmla="*/ 519 h 653"/>
                  <a:gd name="T46" fmla="*/ 520 w 654"/>
                  <a:gd name="T47" fmla="*/ 23 h 653"/>
                  <a:gd name="T48" fmla="*/ 536 w 654"/>
                  <a:gd name="T49" fmla="*/ 10 h 653"/>
                  <a:gd name="T50" fmla="*/ 555 w 654"/>
                  <a:gd name="T51" fmla="*/ 3 h 653"/>
                  <a:gd name="T52" fmla="*/ 575 w 654"/>
                  <a:gd name="T53" fmla="*/ 0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54" h="653">
                    <a:moveTo>
                      <a:pt x="575" y="0"/>
                    </a:moveTo>
                    <a:lnTo>
                      <a:pt x="595" y="3"/>
                    </a:lnTo>
                    <a:lnTo>
                      <a:pt x="614" y="10"/>
                    </a:lnTo>
                    <a:lnTo>
                      <a:pt x="630" y="23"/>
                    </a:lnTo>
                    <a:lnTo>
                      <a:pt x="644" y="40"/>
                    </a:lnTo>
                    <a:lnTo>
                      <a:pt x="652" y="59"/>
                    </a:lnTo>
                    <a:lnTo>
                      <a:pt x="654" y="79"/>
                    </a:lnTo>
                    <a:lnTo>
                      <a:pt x="652" y="99"/>
                    </a:lnTo>
                    <a:lnTo>
                      <a:pt x="644" y="118"/>
                    </a:lnTo>
                    <a:lnTo>
                      <a:pt x="630" y="135"/>
                    </a:lnTo>
                    <a:lnTo>
                      <a:pt x="136" y="630"/>
                    </a:lnTo>
                    <a:lnTo>
                      <a:pt x="118" y="643"/>
                    </a:lnTo>
                    <a:lnTo>
                      <a:pt x="99" y="651"/>
                    </a:lnTo>
                    <a:lnTo>
                      <a:pt x="79" y="653"/>
                    </a:lnTo>
                    <a:lnTo>
                      <a:pt x="59" y="651"/>
                    </a:lnTo>
                    <a:lnTo>
                      <a:pt x="40" y="643"/>
                    </a:lnTo>
                    <a:lnTo>
                      <a:pt x="24" y="630"/>
                    </a:lnTo>
                    <a:lnTo>
                      <a:pt x="12" y="613"/>
                    </a:lnTo>
                    <a:lnTo>
                      <a:pt x="4" y="594"/>
                    </a:lnTo>
                    <a:lnTo>
                      <a:pt x="0" y="574"/>
                    </a:lnTo>
                    <a:lnTo>
                      <a:pt x="4" y="554"/>
                    </a:lnTo>
                    <a:lnTo>
                      <a:pt x="12" y="535"/>
                    </a:lnTo>
                    <a:lnTo>
                      <a:pt x="24" y="519"/>
                    </a:lnTo>
                    <a:lnTo>
                      <a:pt x="520" y="23"/>
                    </a:lnTo>
                    <a:lnTo>
                      <a:pt x="536" y="10"/>
                    </a:lnTo>
                    <a:lnTo>
                      <a:pt x="555" y="3"/>
                    </a:lnTo>
                    <a:lnTo>
                      <a:pt x="57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39" name="Freeform 259"/>
              <p:cNvSpPr/>
              <p:nvPr/>
            </p:nvSpPr>
            <p:spPr bwMode="auto">
              <a:xfrm>
                <a:off x="969963" y="3713163"/>
                <a:ext cx="55563" cy="57150"/>
              </a:xfrm>
              <a:custGeom>
                <a:avLst/>
                <a:gdLst>
                  <a:gd name="T0" fmla="*/ 276 w 355"/>
                  <a:gd name="T1" fmla="*/ 0 h 355"/>
                  <a:gd name="T2" fmla="*/ 296 w 355"/>
                  <a:gd name="T3" fmla="*/ 3 h 355"/>
                  <a:gd name="T4" fmla="*/ 315 w 355"/>
                  <a:gd name="T5" fmla="*/ 11 h 355"/>
                  <a:gd name="T6" fmla="*/ 331 w 355"/>
                  <a:gd name="T7" fmla="*/ 23 h 355"/>
                  <a:gd name="T8" fmla="*/ 345 w 355"/>
                  <a:gd name="T9" fmla="*/ 40 h 355"/>
                  <a:gd name="T10" fmla="*/ 351 w 355"/>
                  <a:gd name="T11" fmla="*/ 59 h 355"/>
                  <a:gd name="T12" fmla="*/ 355 w 355"/>
                  <a:gd name="T13" fmla="*/ 79 h 355"/>
                  <a:gd name="T14" fmla="*/ 351 w 355"/>
                  <a:gd name="T15" fmla="*/ 99 h 355"/>
                  <a:gd name="T16" fmla="*/ 345 w 355"/>
                  <a:gd name="T17" fmla="*/ 118 h 355"/>
                  <a:gd name="T18" fmla="*/ 331 w 355"/>
                  <a:gd name="T19" fmla="*/ 135 h 355"/>
                  <a:gd name="T20" fmla="*/ 134 w 355"/>
                  <a:gd name="T21" fmla="*/ 333 h 355"/>
                  <a:gd name="T22" fmla="*/ 117 w 355"/>
                  <a:gd name="T23" fmla="*/ 345 h 355"/>
                  <a:gd name="T24" fmla="*/ 98 w 355"/>
                  <a:gd name="T25" fmla="*/ 353 h 355"/>
                  <a:gd name="T26" fmla="*/ 78 w 355"/>
                  <a:gd name="T27" fmla="*/ 355 h 355"/>
                  <a:gd name="T28" fmla="*/ 59 w 355"/>
                  <a:gd name="T29" fmla="*/ 353 h 355"/>
                  <a:gd name="T30" fmla="*/ 40 w 355"/>
                  <a:gd name="T31" fmla="*/ 345 h 355"/>
                  <a:gd name="T32" fmla="*/ 23 w 355"/>
                  <a:gd name="T33" fmla="*/ 333 h 355"/>
                  <a:gd name="T34" fmla="*/ 10 w 355"/>
                  <a:gd name="T35" fmla="*/ 315 h 355"/>
                  <a:gd name="T36" fmla="*/ 2 w 355"/>
                  <a:gd name="T37" fmla="*/ 296 h 355"/>
                  <a:gd name="T38" fmla="*/ 0 w 355"/>
                  <a:gd name="T39" fmla="*/ 276 h 355"/>
                  <a:gd name="T40" fmla="*/ 2 w 355"/>
                  <a:gd name="T41" fmla="*/ 256 h 355"/>
                  <a:gd name="T42" fmla="*/ 10 w 355"/>
                  <a:gd name="T43" fmla="*/ 237 h 355"/>
                  <a:gd name="T44" fmla="*/ 23 w 355"/>
                  <a:gd name="T45" fmla="*/ 221 h 355"/>
                  <a:gd name="T46" fmla="*/ 220 w 355"/>
                  <a:gd name="T47" fmla="*/ 23 h 355"/>
                  <a:gd name="T48" fmla="*/ 237 w 355"/>
                  <a:gd name="T49" fmla="*/ 11 h 355"/>
                  <a:gd name="T50" fmla="*/ 256 w 355"/>
                  <a:gd name="T51" fmla="*/ 3 h 355"/>
                  <a:gd name="T52" fmla="*/ 276 w 355"/>
                  <a:gd name="T53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5" h="355">
                    <a:moveTo>
                      <a:pt x="276" y="0"/>
                    </a:moveTo>
                    <a:lnTo>
                      <a:pt x="296" y="3"/>
                    </a:lnTo>
                    <a:lnTo>
                      <a:pt x="315" y="11"/>
                    </a:lnTo>
                    <a:lnTo>
                      <a:pt x="331" y="23"/>
                    </a:lnTo>
                    <a:lnTo>
                      <a:pt x="345" y="40"/>
                    </a:lnTo>
                    <a:lnTo>
                      <a:pt x="351" y="59"/>
                    </a:lnTo>
                    <a:lnTo>
                      <a:pt x="355" y="79"/>
                    </a:lnTo>
                    <a:lnTo>
                      <a:pt x="351" y="99"/>
                    </a:lnTo>
                    <a:lnTo>
                      <a:pt x="345" y="118"/>
                    </a:lnTo>
                    <a:lnTo>
                      <a:pt x="331" y="135"/>
                    </a:lnTo>
                    <a:lnTo>
                      <a:pt x="134" y="333"/>
                    </a:lnTo>
                    <a:lnTo>
                      <a:pt x="117" y="345"/>
                    </a:lnTo>
                    <a:lnTo>
                      <a:pt x="98" y="353"/>
                    </a:lnTo>
                    <a:lnTo>
                      <a:pt x="78" y="355"/>
                    </a:lnTo>
                    <a:lnTo>
                      <a:pt x="59" y="353"/>
                    </a:lnTo>
                    <a:lnTo>
                      <a:pt x="40" y="345"/>
                    </a:lnTo>
                    <a:lnTo>
                      <a:pt x="23" y="333"/>
                    </a:lnTo>
                    <a:lnTo>
                      <a:pt x="10" y="315"/>
                    </a:lnTo>
                    <a:lnTo>
                      <a:pt x="2" y="296"/>
                    </a:lnTo>
                    <a:lnTo>
                      <a:pt x="0" y="276"/>
                    </a:lnTo>
                    <a:lnTo>
                      <a:pt x="2" y="256"/>
                    </a:lnTo>
                    <a:lnTo>
                      <a:pt x="10" y="237"/>
                    </a:lnTo>
                    <a:lnTo>
                      <a:pt x="23" y="221"/>
                    </a:lnTo>
                    <a:lnTo>
                      <a:pt x="220" y="23"/>
                    </a:lnTo>
                    <a:lnTo>
                      <a:pt x="237" y="11"/>
                    </a:lnTo>
                    <a:lnTo>
                      <a:pt x="256" y="3"/>
                    </a:lnTo>
                    <a:lnTo>
                      <a:pt x="2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</p:grpSp>
        <p:grpSp>
          <p:nvGrpSpPr>
            <p:cNvPr id="240" name="Group 115"/>
            <p:cNvGrpSpPr/>
            <p:nvPr/>
          </p:nvGrpSpPr>
          <p:grpSpPr>
            <a:xfrm>
              <a:off x="3969126" y="3315407"/>
              <a:ext cx="524693" cy="432439"/>
              <a:chOff x="5300663" y="5045075"/>
              <a:chExt cx="577850" cy="476251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241" name="Freeform 392"/>
              <p:cNvSpPr/>
              <p:nvPr/>
            </p:nvSpPr>
            <p:spPr bwMode="auto">
              <a:xfrm>
                <a:off x="5300663" y="5045075"/>
                <a:ext cx="577850" cy="404813"/>
              </a:xfrm>
              <a:custGeom>
                <a:avLst/>
                <a:gdLst>
                  <a:gd name="T0" fmla="*/ 2189 w 3643"/>
                  <a:gd name="T1" fmla="*/ 51 h 2547"/>
                  <a:gd name="T2" fmla="*/ 2527 w 3643"/>
                  <a:gd name="T3" fmla="*/ 243 h 2547"/>
                  <a:gd name="T4" fmla="*/ 2771 w 3643"/>
                  <a:gd name="T5" fmla="*/ 546 h 2547"/>
                  <a:gd name="T6" fmla="*/ 2884 w 3643"/>
                  <a:gd name="T7" fmla="*/ 927 h 2547"/>
                  <a:gd name="T8" fmla="*/ 3167 w 3643"/>
                  <a:gd name="T9" fmla="*/ 1066 h 2547"/>
                  <a:gd name="T10" fmla="*/ 3445 w 3643"/>
                  <a:gd name="T11" fmla="*/ 1263 h 2547"/>
                  <a:gd name="T12" fmla="*/ 3612 w 3643"/>
                  <a:gd name="T13" fmla="*/ 1564 h 2547"/>
                  <a:gd name="T14" fmla="*/ 3629 w 3643"/>
                  <a:gd name="T15" fmla="*/ 1924 h 2547"/>
                  <a:gd name="T16" fmla="*/ 3486 w 3643"/>
                  <a:gd name="T17" fmla="*/ 2243 h 2547"/>
                  <a:gd name="T18" fmla="*/ 3223 w 3643"/>
                  <a:gd name="T19" fmla="*/ 2465 h 2547"/>
                  <a:gd name="T20" fmla="*/ 2877 w 3643"/>
                  <a:gd name="T21" fmla="*/ 2547 h 2547"/>
                  <a:gd name="T22" fmla="*/ 2462 w 3643"/>
                  <a:gd name="T23" fmla="*/ 2508 h 2547"/>
                  <a:gd name="T24" fmla="*/ 2474 w 3643"/>
                  <a:gd name="T25" fmla="*/ 2414 h 2547"/>
                  <a:gd name="T26" fmla="*/ 2940 w 3643"/>
                  <a:gd name="T27" fmla="*/ 2388 h 2547"/>
                  <a:gd name="T28" fmla="*/ 3219 w 3643"/>
                  <a:gd name="T29" fmla="*/ 2286 h 2547"/>
                  <a:gd name="T30" fmla="*/ 3413 w 3643"/>
                  <a:gd name="T31" fmla="*/ 2071 h 2547"/>
                  <a:gd name="T32" fmla="*/ 3487 w 3643"/>
                  <a:gd name="T33" fmla="*/ 1778 h 2547"/>
                  <a:gd name="T34" fmla="*/ 3413 w 3643"/>
                  <a:gd name="T35" fmla="*/ 1486 h 2547"/>
                  <a:gd name="T36" fmla="*/ 3219 w 3643"/>
                  <a:gd name="T37" fmla="*/ 1270 h 2547"/>
                  <a:gd name="T38" fmla="*/ 2940 w 3643"/>
                  <a:gd name="T39" fmla="*/ 1169 h 2547"/>
                  <a:gd name="T40" fmla="*/ 2766 w 3643"/>
                  <a:gd name="T41" fmla="*/ 1158 h 2547"/>
                  <a:gd name="T42" fmla="*/ 2730 w 3643"/>
                  <a:gd name="T43" fmla="*/ 1085 h 2547"/>
                  <a:gd name="T44" fmla="*/ 2733 w 3643"/>
                  <a:gd name="T45" fmla="*/ 1034 h 2547"/>
                  <a:gd name="T46" fmla="*/ 2679 w 3643"/>
                  <a:gd name="T47" fmla="*/ 721 h 2547"/>
                  <a:gd name="T48" fmla="*/ 2480 w 3643"/>
                  <a:gd name="T49" fmla="*/ 411 h 2547"/>
                  <a:gd name="T50" fmla="*/ 2170 w 3643"/>
                  <a:gd name="T51" fmla="*/ 210 h 2547"/>
                  <a:gd name="T52" fmla="*/ 1800 w 3643"/>
                  <a:gd name="T53" fmla="*/ 159 h 2547"/>
                  <a:gd name="T54" fmla="*/ 1471 w 3643"/>
                  <a:gd name="T55" fmla="*/ 255 h 2547"/>
                  <a:gd name="T56" fmla="*/ 1205 w 3643"/>
                  <a:gd name="T57" fmla="*/ 471 h 2547"/>
                  <a:gd name="T58" fmla="*/ 1044 w 3643"/>
                  <a:gd name="T59" fmla="*/ 771 h 2547"/>
                  <a:gd name="T60" fmla="*/ 987 w 3643"/>
                  <a:gd name="T61" fmla="*/ 957 h 2547"/>
                  <a:gd name="T62" fmla="*/ 864 w 3643"/>
                  <a:gd name="T63" fmla="*/ 969 h 2547"/>
                  <a:gd name="T64" fmla="*/ 544 w 3643"/>
                  <a:gd name="T65" fmla="*/ 1045 h 2547"/>
                  <a:gd name="T66" fmla="*/ 300 w 3643"/>
                  <a:gd name="T67" fmla="*/ 1250 h 2547"/>
                  <a:gd name="T68" fmla="*/ 168 w 3643"/>
                  <a:gd name="T69" fmla="*/ 1545 h 2547"/>
                  <a:gd name="T70" fmla="*/ 184 w 3643"/>
                  <a:gd name="T71" fmla="*/ 1880 h 2547"/>
                  <a:gd name="T72" fmla="*/ 341 w 3643"/>
                  <a:gd name="T73" fmla="*/ 2159 h 2547"/>
                  <a:gd name="T74" fmla="*/ 603 w 3643"/>
                  <a:gd name="T75" fmla="*/ 2342 h 2547"/>
                  <a:gd name="T76" fmla="*/ 1180 w 3643"/>
                  <a:gd name="T77" fmla="*/ 2392 h 2547"/>
                  <a:gd name="T78" fmla="*/ 1255 w 3643"/>
                  <a:gd name="T79" fmla="*/ 2448 h 2547"/>
                  <a:gd name="T80" fmla="*/ 1219 w 3643"/>
                  <a:gd name="T81" fmla="*/ 2536 h 2547"/>
                  <a:gd name="T82" fmla="*/ 708 w 3643"/>
                  <a:gd name="T83" fmla="*/ 2533 h 2547"/>
                  <a:gd name="T84" fmla="*/ 366 w 3643"/>
                  <a:gd name="T85" fmla="*/ 2388 h 2547"/>
                  <a:gd name="T86" fmla="*/ 118 w 3643"/>
                  <a:gd name="T87" fmla="*/ 2117 h 2547"/>
                  <a:gd name="T88" fmla="*/ 3 w 3643"/>
                  <a:gd name="T89" fmla="*/ 1758 h 2547"/>
                  <a:gd name="T90" fmla="*/ 54 w 3643"/>
                  <a:gd name="T91" fmla="*/ 1377 h 2547"/>
                  <a:gd name="T92" fmla="*/ 253 w 3643"/>
                  <a:gd name="T93" fmla="*/ 1068 h 2547"/>
                  <a:gd name="T94" fmla="*/ 562 w 3643"/>
                  <a:gd name="T95" fmla="*/ 868 h 2547"/>
                  <a:gd name="T96" fmla="*/ 873 w 3643"/>
                  <a:gd name="T97" fmla="*/ 813 h 2547"/>
                  <a:gd name="T98" fmla="*/ 1009 w 3643"/>
                  <a:gd name="T99" fmla="*/ 478 h 2547"/>
                  <a:gd name="T100" fmla="*/ 1254 w 3643"/>
                  <a:gd name="T101" fmla="*/ 208 h 2547"/>
                  <a:gd name="T102" fmla="*/ 1579 w 3643"/>
                  <a:gd name="T103" fmla="*/ 42 h 2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43" h="2547">
                    <a:moveTo>
                      <a:pt x="1869" y="0"/>
                    </a:moveTo>
                    <a:lnTo>
                      <a:pt x="1952" y="4"/>
                    </a:lnTo>
                    <a:lnTo>
                      <a:pt x="2033" y="14"/>
                    </a:lnTo>
                    <a:lnTo>
                      <a:pt x="2113" y="29"/>
                    </a:lnTo>
                    <a:lnTo>
                      <a:pt x="2189" y="51"/>
                    </a:lnTo>
                    <a:lnTo>
                      <a:pt x="2263" y="79"/>
                    </a:lnTo>
                    <a:lnTo>
                      <a:pt x="2334" y="112"/>
                    </a:lnTo>
                    <a:lnTo>
                      <a:pt x="2402" y="151"/>
                    </a:lnTo>
                    <a:lnTo>
                      <a:pt x="2467" y="195"/>
                    </a:lnTo>
                    <a:lnTo>
                      <a:pt x="2527" y="243"/>
                    </a:lnTo>
                    <a:lnTo>
                      <a:pt x="2585" y="296"/>
                    </a:lnTo>
                    <a:lnTo>
                      <a:pt x="2638" y="352"/>
                    </a:lnTo>
                    <a:lnTo>
                      <a:pt x="2687" y="413"/>
                    </a:lnTo>
                    <a:lnTo>
                      <a:pt x="2731" y="478"/>
                    </a:lnTo>
                    <a:lnTo>
                      <a:pt x="2771" y="546"/>
                    </a:lnTo>
                    <a:lnTo>
                      <a:pt x="2804" y="617"/>
                    </a:lnTo>
                    <a:lnTo>
                      <a:pt x="2833" y="690"/>
                    </a:lnTo>
                    <a:lnTo>
                      <a:pt x="2856" y="767"/>
                    </a:lnTo>
                    <a:lnTo>
                      <a:pt x="2874" y="845"/>
                    </a:lnTo>
                    <a:lnTo>
                      <a:pt x="2884" y="927"/>
                    </a:lnTo>
                    <a:lnTo>
                      <a:pt x="2888" y="1010"/>
                    </a:lnTo>
                    <a:lnTo>
                      <a:pt x="2961" y="1014"/>
                    </a:lnTo>
                    <a:lnTo>
                      <a:pt x="3032" y="1025"/>
                    </a:lnTo>
                    <a:lnTo>
                      <a:pt x="3100" y="1043"/>
                    </a:lnTo>
                    <a:lnTo>
                      <a:pt x="3167" y="1066"/>
                    </a:lnTo>
                    <a:lnTo>
                      <a:pt x="3230" y="1095"/>
                    </a:lnTo>
                    <a:lnTo>
                      <a:pt x="3289" y="1130"/>
                    </a:lnTo>
                    <a:lnTo>
                      <a:pt x="3345" y="1170"/>
                    </a:lnTo>
                    <a:lnTo>
                      <a:pt x="3398" y="1214"/>
                    </a:lnTo>
                    <a:lnTo>
                      <a:pt x="3445" y="1263"/>
                    </a:lnTo>
                    <a:lnTo>
                      <a:pt x="3490" y="1316"/>
                    </a:lnTo>
                    <a:lnTo>
                      <a:pt x="3528" y="1374"/>
                    </a:lnTo>
                    <a:lnTo>
                      <a:pt x="3562" y="1434"/>
                    </a:lnTo>
                    <a:lnTo>
                      <a:pt x="3590" y="1497"/>
                    </a:lnTo>
                    <a:lnTo>
                      <a:pt x="3612" y="1564"/>
                    </a:lnTo>
                    <a:lnTo>
                      <a:pt x="3629" y="1634"/>
                    </a:lnTo>
                    <a:lnTo>
                      <a:pt x="3639" y="1705"/>
                    </a:lnTo>
                    <a:lnTo>
                      <a:pt x="3643" y="1778"/>
                    </a:lnTo>
                    <a:lnTo>
                      <a:pt x="3639" y="1852"/>
                    </a:lnTo>
                    <a:lnTo>
                      <a:pt x="3629" y="1924"/>
                    </a:lnTo>
                    <a:lnTo>
                      <a:pt x="3612" y="1994"/>
                    </a:lnTo>
                    <a:lnTo>
                      <a:pt x="3589" y="2061"/>
                    </a:lnTo>
                    <a:lnTo>
                      <a:pt x="3560" y="2125"/>
                    </a:lnTo>
                    <a:lnTo>
                      <a:pt x="3526" y="2186"/>
                    </a:lnTo>
                    <a:lnTo>
                      <a:pt x="3486" y="2243"/>
                    </a:lnTo>
                    <a:lnTo>
                      <a:pt x="3442" y="2296"/>
                    </a:lnTo>
                    <a:lnTo>
                      <a:pt x="3393" y="2346"/>
                    </a:lnTo>
                    <a:lnTo>
                      <a:pt x="3340" y="2390"/>
                    </a:lnTo>
                    <a:lnTo>
                      <a:pt x="3283" y="2430"/>
                    </a:lnTo>
                    <a:lnTo>
                      <a:pt x="3223" y="2465"/>
                    </a:lnTo>
                    <a:lnTo>
                      <a:pt x="3159" y="2494"/>
                    </a:lnTo>
                    <a:lnTo>
                      <a:pt x="3091" y="2516"/>
                    </a:lnTo>
                    <a:lnTo>
                      <a:pt x="3023" y="2534"/>
                    </a:lnTo>
                    <a:lnTo>
                      <a:pt x="2951" y="2544"/>
                    </a:lnTo>
                    <a:lnTo>
                      <a:pt x="2877" y="2547"/>
                    </a:lnTo>
                    <a:lnTo>
                      <a:pt x="2530" y="2547"/>
                    </a:lnTo>
                    <a:lnTo>
                      <a:pt x="2509" y="2545"/>
                    </a:lnTo>
                    <a:lnTo>
                      <a:pt x="2490" y="2536"/>
                    </a:lnTo>
                    <a:lnTo>
                      <a:pt x="2474" y="2524"/>
                    </a:lnTo>
                    <a:lnTo>
                      <a:pt x="2462" y="2508"/>
                    </a:lnTo>
                    <a:lnTo>
                      <a:pt x="2454" y="2489"/>
                    </a:lnTo>
                    <a:lnTo>
                      <a:pt x="2451" y="2469"/>
                    </a:lnTo>
                    <a:lnTo>
                      <a:pt x="2454" y="2448"/>
                    </a:lnTo>
                    <a:lnTo>
                      <a:pt x="2462" y="2429"/>
                    </a:lnTo>
                    <a:lnTo>
                      <a:pt x="2474" y="2414"/>
                    </a:lnTo>
                    <a:lnTo>
                      <a:pt x="2490" y="2402"/>
                    </a:lnTo>
                    <a:lnTo>
                      <a:pt x="2509" y="2394"/>
                    </a:lnTo>
                    <a:lnTo>
                      <a:pt x="2530" y="2392"/>
                    </a:lnTo>
                    <a:lnTo>
                      <a:pt x="2877" y="2392"/>
                    </a:lnTo>
                    <a:lnTo>
                      <a:pt x="2940" y="2388"/>
                    </a:lnTo>
                    <a:lnTo>
                      <a:pt x="3000" y="2378"/>
                    </a:lnTo>
                    <a:lnTo>
                      <a:pt x="3058" y="2364"/>
                    </a:lnTo>
                    <a:lnTo>
                      <a:pt x="3115" y="2343"/>
                    </a:lnTo>
                    <a:lnTo>
                      <a:pt x="3168" y="2317"/>
                    </a:lnTo>
                    <a:lnTo>
                      <a:pt x="3219" y="2286"/>
                    </a:lnTo>
                    <a:lnTo>
                      <a:pt x="3265" y="2250"/>
                    </a:lnTo>
                    <a:lnTo>
                      <a:pt x="3308" y="2212"/>
                    </a:lnTo>
                    <a:lnTo>
                      <a:pt x="3348" y="2168"/>
                    </a:lnTo>
                    <a:lnTo>
                      <a:pt x="3383" y="2121"/>
                    </a:lnTo>
                    <a:lnTo>
                      <a:pt x="3413" y="2071"/>
                    </a:lnTo>
                    <a:lnTo>
                      <a:pt x="3440" y="2016"/>
                    </a:lnTo>
                    <a:lnTo>
                      <a:pt x="3460" y="1961"/>
                    </a:lnTo>
                    <a:lnTo>
                      <a:pt x="3475" y="1902"/>
                    </a:lnTo>
                    <a:lnTo>
                      <a:pt x="3484" y="1841"/>
                    </a:lnTo>
                    <a:lnTo>
                      <a:pt x="3487" y="1778"/>
                    </a:lnTo>
                    <a:lnTo>
                      <a:pt x="3484" y="1715"/>
                    </a:lnTo>
                    <a:lnTo>
                      <a:pt x="3475" y="1655"/>
                    </a:lnTo>
                    <a:lnTo>
                      <a:pt x="3460" y="1596"/>
                    </a:lnTo>
                    <a:lnTo>
                      <a:pt x="3440" y="1540"/>
                    </a:lnTo>
                    <a:lnTo>
                      <a:pt x="3413" y="1486"/>
                    </a:lnTo>
                    <a:lnTo>
                      <a:pt x="3383" y="1435"/>
                    </a:lnTo>
                    <a:lnTo>
                      <a:pt x="3348" y="1389"/>
                    </a:lnTo>
                    <a:lnTo>
                      <a:pt x="3308" y="1345"/>
                    </a:lnTo>
                    <a:lnTo>
                      <a:pt x="3265" y="1305"/>
                    </a:lnTo>
                    <a:lnTo>
                      <a:pt x="3219" y="1270"/>
                    </a:lnTo>
                    <a:lnTo>
                      <a:pt x="3168" y="1240"/>
                    </a:lnTo>
                    <a:lnTo>
                      <a:pt x="3115" y="1213"/>
                    </a:lnTo>
                    <a:lnTo>
                      <a:pt x="3058" y="1193"/>
                    </a:lnTo>
                    <a:lnTo>
                      <a:pt x="3000" y="1178"/>
                    </a:lnTo>
                    <a:lnTo>
                      <a:pt x="2940" y="1169"/>
                    </a:lnTo>
                    <a:lnTo>
                      <a:pt x="2877" y="1165"/>
                    </a:lnTo>
                    <a:lnTo>
                      <a:pt x="2815" y="1169"/>
                    </a:lnTo>
                    <a:lnTo>
                      <a:pt x="2798" y="1169"/>
                    </a:lnTo>
                    <a:lnTo>
                      <a:pt x="2782" y="1164"/>
                    </a:lnTo>
                    <a:lnTo>
                      <a:pt x="2766" y="1158"/>
                    </a:lnTo>
                    <a:lnTo>
                      <a:pt x="2753" y="1146"/>
                    </a:lnTo>
                    <a:lnTo>
                      <a:pt x="2743" y="1134"/>
                    </a:lnTo>
                    <a:lnTo>
                      <a:pt x="2735" y="1119"/>
                    </a:lnTo>
                    <a:lnTo>
                      <a:pt x="2731" y="1102"/>
                    </a:lnTo>
                    <a:lnTo>
                      <a:pt x="2730" y="1085"/>
                    </a:lnTo>
                    <a:lnTo>
                      <a:pt x="2730" y="1082"/>
                    </a:lnTo>
                    <a:lnTo>
                      <a:pt x="2731" y="1073"/>
                    </a:lnTo>
                    <a:lnTo>
                      <a:pt x="2732" y="1061"/>
                    </a:lnTo>
                    <a:lnTo>
                      <a:pt x="2732" y="1048"/>
                    </a:lnTo>
                    <a:lnTo>
                      <a:pt x="2733" y="1034"/>
                    </a:lnTo>
                    <a:lnTo>
                      <a:pt x="2733" y="1023"/>
                    </a:lnTo>
                    <a:lnTo>
                      <a:pt x="2730" y="944"/>
                    </a:lnTo>
                    <a:lnTo>
                      <a:pt x="2719" y="868"/>
                    </a:lnTo>
                    <a:lnTo>
                      <a:pt x="2702" y="793"/>
                    </a:lnTo>
                    <a:lnTo>
                      <a:pt x="2679" y="721"/>
                    </a:lnTo>
                    <a:lnTo>
                      <a:pt x="2650" y="652"/>
                    </a:lnTo>
                    <a:lnTo>
                      <a:pt x="2615" y="587"/>
                    </a:lnTo>
                    <a:lnTo>
                      <a:pt x="2575" y="523"/>
                    </a:lnTo>
                    <a:lnTo>
                      <a:pt x="2530" y="466"/>
                    </a:lnTo>
                    <a:lnTo>
                      <a:pt x="2480" y="411"/>
                    </a:lnTo>
                    <a:lnTo>
                      <a:pt x="2426" y="360"/>
                    </a:lnTo>
                    <a:lnTo>
                      <a:pt x="2367" y="316"/>
                    </a:lnTo>
                    <a:lnTo>
                      <a:pt x="2305" y="275"/>
                    </a:lnTo>
                    <a:lnTo>
                      <a:pt x="2240" y="240"/>
                    </a:lnTo>
                    <a:lnTo>
                      <a:pt x="2170" y="210"/>
                    </a:lnTo>
                    <a:lnTo>
                      <a:pt x="2099" y="187"/>
                    </a:lnTo>
                    <a:lnTo>
                      <a:pt x="2024" y="170"/>
                    </a:lnTo>
                    <a:lnTo>
                      <a:pt x="1948" y="160"/>
                    </a:lnTo>
                    <a:lnTo>
                      <a:pt x="1869" y="157"/>
                    </a:lnTo>
                    <a:lnTo>
                      <a:pt x="1800" y="159"/>
                    </a:lnTo>
                    <a:lnTo>
                      <a:pt x="1731" y="168"/>
                    </a:lnTo>
                    <a:lnTo>
                      <a:pt x="1664" y="181"/>
                    </a:lnTo>
                    <a:lnTo>
                      <a:pt x="1597" y="200"/>
                    </a:lnTo>
                    <a:lnTo>
                      <a:pt x="1533" y="225"/>
                    </a:lnTo>
                    <a:lnTo>
                      <a:pt x="1471" y="255"/>
                    </a:lnTo>
                    <a:lnTo>
                      <a:pt x="1411" y="289"/>
                    </a:lnTo>
                    <a:lnTo>
                      <a:pt x="1354" y="328"/>
                    </a:lnTo>
                    <a:lnTo>
                      <a:pt x="1300" y="372"/>
                    </a:lnTo>
                    <a:lnTo>
                      <a:pt x="1250" y="420"/>
                    </a:lnTo>
                    <a:lnTo>
                      <a:pt x="1205" y="471"/>
                    </a:lnTo>
                    <a:lnTo>
                      <a:pt x="1162" y="526"/>
                    </a:lnTo>
                    <a:lnTo>
                      <a:pt x="1126" y="583"/>
                    </a:lnTo>
                    <a:lnTo>
                      <a:pt x="1094" y="643"/>
                    </a:lnTo>
                    <a:lnTo>
                      <a:pt x="1066" y="707"/>
                    </a:lnTo>
                    <a:lnTo>
                      <a:pt x="1044" y="771"/>
                    </a:lnTo>
                    <a:lnTo>
                      <a:pt x="1026" y="838"/>
                    </a:lnTo>
                    <a:lnTo>
                      <a:pt x="1015" y="905"/>
                    </a:lnTo>
                    <a:lnTo>
                      <a:pt x="1010" y="925"/>
                    </a:lnTo>
                    <a:lnTo>
                      <a:pt x="1000" y="942"/>
                    </a:lnTo>
                    <a:lnTo>
                      <a:pt x="987" y="957"/>
                    </a:lnTo>
                    <a:lnTo>
                      <a:pt x="970" y="967"/>
                    </a:lnTo>
                    <a:lnTo>
                      <a:pt x="951" y="972"/>
                    </a:lnTo>
                    <a:lnTo>
                      <a:pt x="930" y="973"/>
                    </a:lnTo>
                    <a:lnTo>
                      <a:pt x="896" y="970"/>
                    </a:lnTo>
                    <a:lnTo>
                      <a:pt x="864" y="969"/>
                    </a:lnTo>
                    <a:lnTo>
                      <a:pt x="795" y="972"/>
                    </a:lnTo>
                    <a:lnTo>
                      <a:pt x="729" y="982"/>
                    </a:lnTo>
                    <a:lnTo>
                      <a:pt x="665" y="998"/>
                    </a:lnTo>
                    <a:lnTo>
                      <a:pt x="603" y="1019"/>
                    </a:lnTo>
                    <a:lnTo>
                      <a:pt x="544" y="1045"/>
                    </a:lnTo>
                    <a:lnTo>
                      <a:pt x="488" y="1078"/>
                    </a:lnTo>
                    <a:lnTo>
                      <a:pt x="435" y="1114"/>
                    </a:lnTo>
                    <a:lnTo>
                      <a:pt x="386" y="1155"/>
                    </a:lnTo>
                    <a:lnTo>
                      <a:pt x="341" y="1201"/>
                    </a:lnTo>
                    <a:lnTo>
                      <a:pt x="300" y="1250"/>
                    </a:lnTo>
                    <a:lnTo>
                      <a:pt x="263" y="1303"/>
                    </a:lnTo>
                    <a:lnTo>
                      <a:pt x="231" y="1360"/>
                    </a:lnTo>
                    <a:lnTo>
                      <a:pt x="205" y="1419"/>
                    </a:lnTo>
                    <a:lnTo>
                      <a:pt x="184" y="1481"/>
                    </a:lnTo>
                    <a:lnTo>
                      <a:pt x="168" y="1545"/>
                    </a:lnTo>
                    <a:lnTo>
                      <a:pt x="158" y="1612"/>
                    </a:lnTo>
                    <a:lnTo>
                      <a:pt x="155" y="1681"/>
                    </a:lnTo>
                    <a:lnTo>
                      <a:pt x="158" y="1748"/>
                    </a:lnTo>
                    <a:lnTo>
                      <a:pt x="168" y="1815"/>
                    </a:lnTo>
                    <a:lnTo>
                      <a:pt x="184" y="1880"/>
                    </a:lnTo>
                    <a:lnTo>
                      <a:pt x="205" y="1942"/>
                    </a:lnTo>
                    <a:lnTo>
                      <a:pt x="231" y="2001"/>
                    </a:lnTo>
                    <a:lnTo>
                      <a:pt x="263" y="2057"/>
                    </a:lnTo>
                    <a:lnTo>
                      <a:pt x="300" y="2111"/>
                    </a:lnTo>
                    <a:lnTo>
                      <a:pt x="341" y="2159"/>
                    </a:lnTo>
                    <a:lnTo>
                      <a:pt x="386" y="2205"/>
                    </a:lnTo>
                    <a:lnTo>
                      <a:pt x="435" y="2246"/>
                    </a:lnTo>
                    <a:lnTo>
                      <a:pt x="488" y="2283"/>
                    </a:lnTo>
                    <a:lnTo>
                      <a:pt x="544" y="2315"/>
                    </a:lnTo>
                    <a:lnTo>
                      <a:pt x="603" y="2342"/>
                    </a:lnTo>
                    <a:lnTo>
                      <a:pt x="665" y="2363"/>
                    </a:lnTo>
                    <a:lnTo>
                      <a:pt x="729" y="2378"/>
                    </a:lnTo>
                    <a:lnTo>
                      <a:pt x="795" y="2388"/>
                    </a:lnTo>
                    <a:lnTo>
                      <a:pt x="864" y="2392"/>
                    </a:lnTo>
                    <a:lnTo>
                      <a:pt x="1180" y="2392"/>
                    </a:lnTo>
                    <a:lnTo>
                      <a:pt x="1201" y="2394"/>
                    </a:lnTo>
                    <a:lnTo>
                      <a:pt x="1219" y="2402"/>
                    </a:lnTo>
                    <a:lnTo>
                      <a:pt x="1235" y="2414"/>
                    </a:lnTo>
                    <a:lnTo>
                      <a:pt x="1248" y="2429"/>
                    </a:lnTo>
                    <a:lnTo>
                      <a:pt x="1255" y="2448"/>
                    </a:lnTo>
                    <a:lnTo>
                      <a:pt x="1258" y="2469"/>
                    </a:lnTo>
                    <a:lnTo>
                      <a:pt x="1255" y="2489"/>
                    </a:lnTo>
                    <a:lnTo>
                      <a:pt x="1248" y="2508"/>
                    </a:lnTo>
                    <a:lnTo>
                      <a:pt x="1235" y="2524"/>
                    </a:lnTo>
                    <a:lnTo>
                      <a:pt x="1219" y="2536"/>
                    </a:lnTo>
                    <a:lnTo>
                      <a:pt x="1201" y="2545"/>
                    </a:lnTo>
                    <a:lnTo>
                      <a:pt x="1180" y="2547"/>
                    </a:lnTo>
                    <a:lnTo>
                      <a:pt x="864" y="2547"/>
                    </a:lnTo>
                    <a:lnTo>
                      <a:pt x="785" y="2544"/>
                    </a:lnTo>
                    <a:lnTo>
                      <a:pt x="708" y="2533"/>
                    </a:lnTo>
                    <a:lnTo>
                      <a:pt x="634" y="2516"/>
                    </a:lnTo>
                    <a:lnTo>
                      <a:pt x="562" y="2493"/>
                    </a:lnTo>
                    <a:lnTo>
                      <a:pt x="493" y="2464"/>
                    </a:lnTo>
                    <a:lnTo>
                      <a:pt x="428" y="2428"/>
                    </a:lnTo>
                    <a:lnTo>
                      <a:pt x="366" y="2388"/>
                    </a:lnTo>
                    <a:lnTo>
                      <a:pt x="307" y="2343"/>
                    </a:lnTo>
                    <a:lnTo>
                      <a:pt x="253" y="2293"/>
                    </a:lnTo>
                    <a:lnTo>
                      <a:pt x="204" y="2238"/>
                    </a:lnTo>
                    <a:lnTo>
                      <a:pt x="158" y="2179"/>
                    </a:lnTo>
                    <a:lnTo>
                      <a:pt x="118" y="2117"/>
                    </a:lnTo>
                    <a:lnTo>
                      <a:pt x="83" y="2052"/>
                    </a:lnTo>
                    <a:lnTo>
                      <a:pt x="54" y="1983"/>
                    </a:lnTo>
                    <a:lnTo>
                      <a:pt x="31" y="1911"/>
                    </a:lnTo>
                    <a:lnTo>
                      <a:pt x="14" y="1836"/>
                    </a:lnTo>
                    <a:lnTo>
                      <a:pt x="3" y="1758"/>
                    </a:lnTo>
                    <a:lnTo>
                      <a:pt x="0" y="1681"/>
                    </a:lnTo>
                    <a:lnTo>
                      <a:pt x="3" y="1602"/>
                    </a:lnTo>
                    <a:lnTo>
                      <a:pt x="14" y="1524"/>
                    </a:lnTo>
                    <a:lnTo>
                      <a:pt x="31" y="1450"/>
                    </a:lnTo>
                    <a:lnTo>
                      <a:pt x="54" y="1377"/>
                    </a:lnTo>
                    <a:lnTo>
                      <a:pt x="83" y="1309"/>
                    </a:lnTo>
                    <a:lnTo>
                      <a:pt x="118" y="1243"/>
                    </a:lnTo>
                    <a:lnTo>
                      <a:pt x="158" y="1181"/>
                    </a:lnTo>
                    <a:lnTo>
                      <a:pt x="204" y="1122"/>
                    </a:lnTo>
                    <a:lnTo>
                      <a:pt x="253" y="1068"/>
                    </a:lnTo>
                    <a:lnTo>
                      <a:pt x="307" y="1018"/>
                    </a:lnTo>
                    <a:lnTo>
                      <a:pt x="366" y="972"/>
                    </a:lnTo>
                    <a:lnTo>
                      <a:pt x="428" y="932"/>
                    </a:lnTo>
                    <a:lnTo>
                      <a:pt x="493" y="897"/>
                    </a:lnTo>
                    <a:lnTo>
                      <a:pt x="562" y="868"/>
                    </a:lnTo>
                    <a:lnTo>
                      <a:pt x="634" y="844"/>
                    </a:lnTo>
                    <a:lnTo>
                      <a:pt x="708" y="828"/>
                    </a:lnTo>
                    <a:lnTo>
                      <a:pt x="785" y="817"/>
                    </a:lnTo>
                    <a:lnTo>
                      <a:pt x="864" y="813"/>
                    </a:lnTo>
                    <a:lnTo>
                      <a:pt x="873" y="813"/>
                    </a:lnTo>
                    <a:lnTo>
                      <a:pt x="890" y="742"/>
                    </a:lnTo>
                    <a:lnTo>
                      <a:pt x="913" y="673"/>
                    </a:lnTo>
                    <a:lnTo>
                      <a:pt x="940" y="606"/>
                    </a:lnTo>
                    <a:lnTo>
                      <a:pt x="972" y="540"/>
                    </a:lnTo>
                    <a:lnTo>
                      <a:pt x="1009" y="478"/>
                    </a:lnTo>
                    <a:lnTo>
                      <a:pt x="1050" y="417"/>
                    </a:lnTo>
                    <a:lnTo>
                      <a:pt x="1095" y="360"/>
                    </a:lnTo>
                    <a:lnTo>
                      <a:pt x="1144" y="306"/>
                    </a:lnTo>
                    <a:lnTo>
                      <a:pt x="1197" y="256"/>
                    </a:lnTo>
                    <a:lnTo>
                      <a:pt x="1254" y="208"/>
                    </a:lnTo>
                    <a:lnTo>
                      <a:pt x="1315" y="166"/>
                    </a:lnTo>
                    <a:lnTo>
                      <a:pt x="1377" y="128"/>
                    </a:lnTo>
                    <a:lnTo>
                      <a:pt x="1442" y="95"/>
                    </a:lnTo>
                    <a:lnTo>
                      <a:pt x="1510" y="66"/>
                    </a:lnTo>
                    <a:lnTo>
                      <a:pt x="1579" y="42"/>
                    </a:lnTo>
                    <a:lnTo>
                      <a:pt x="1650" y="25"/>
                    </a:lnTo>
                    <a:lnTo>
                      <a:pt x="1722" y="11"/>
                    </a:lnTo>
                    <a:lnTo>
                      <a:pt x="1795" y="2"/>
                    </a:lnTo>
                    <a:lnTo>
                      <a:pt x="18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42" name="Freeform 393"/>
              <p:cNvSpPr/>
              <p:nvPr/>
            </p:nvSpPr>
            <p:spPr bwMode="auto">
              <a:xfrm>
                <a:off x="5494338" y="5103813"/>
                <a:ext cx="115887" cy="103188"/>
              </a:xfrm>
              <a:custGeom>
                <a:avLst/>
                <a:gdLst>
                  <a:gd name="T0" fmla="*/ 647 w 725"/>
                  <a:gd name="T1" fmla="*/ 0 h 655"/>
                  <a:gd name="T2" fmla="*/ 668 w 725"/>
                  <a:gd name="T3" fmla="*/ 3 h 655"/>
                  <a:gd name="T4" fmla="*/ 687 w 725"/>
                  <a:gd name="T5" fmla="*/ 11 h 655"/>
                  <a:gd name="T6" fmla="*/ 703 w 725"/>
                  <a:gd name="T7" fmla="*/ 23 h 655"/>
                  <a:gd name="T8" fmla="*/ 715 w 725"/>
                  <a:gd name="T9" fmla="*/ 39 h 655"/>
                  <a:gd name="T10" fmla="*/ 722 w 725"/>
                  <a:gd name="T11" fmla="*/ 58 h 655"/>
                  <a:gd name="T12" fmla="*/ 725 w 725"/>
                  <a:gd name="T13" fmla="*/ 78 h 655"/>
                  <a:gd name="T14" fmla="*/ 722 w 725"/>
                  <a:gd name="T15" fmla="*/ 99 h 655"/>
                  <a:gd name="T16" fmla="*/ 715 w 725"/>
                  <a:gd name="T17" fmla="*/ 117 h 655"/>
                  <a:gd name="T18" fmla="*/ 703 w 725"/>
                  <a:gd name="T19" fmla="*/ 133 h 655"/>
                  <a:gd name="T20" fmla="*/ 687 w 725"/>
                  <a:gd name="T21" fmla="*/ 145 h 655"/>
                  <a:gd name="T22" fmla="*/ 668 w 725"/>
                  <a:gd name="T23" fmla="*/ 153 h 655"/>
                  <a:gd name="T24" fmla="*/ 647 w 725"/>
                  <a:gd name="T25" fmla="*/ 156 h 655"/>
                  <a:gd name="T26" fmla="*/ 591 w 725"/>
                  <a:gd name="T27" fmla="*/ 160 h 655"/>
                  <a:gd name="T28" fmla="*/ 537 w 725"/>
                  <a:gd name="T29" fmla="*/ 169 h 655"/>
                  <a:gd name="T30" fmla="*/ 484 w 725"/>
                  <a:gd name="T31" fmla="*/ 184 h 655"/>
                  <a:gd name="T32" fmla="*/ 434 w 725"/>
                  <a:gd name="T33" fmla="*/ 205 h 655"/>
                  <a:gd name="T34" fmla="*/ 386 w 725"/>
                  <a:gd name="T35" fmla="*/ 231 h 655"/>
                  <a:gd name="T36" fmla="*/ 342 w 725"/>
                  <a:gd name="T37" fmla="*/ 262 h 655"/>
                  <a:gd name="T38" fmla="*/ 301 w 725"/>
                  <a:gd name="T39" fmla="*/ 299 h 655"/>
                  <a:gd name="T40" fmla="*/ 265 w 725"/>
                  <a:gd name="T41" fmla="*/ 337 h 655"/>
                  <a:gd name="T42" fmla="*/ 232 w 725"/>
                  <a:gd name="T43" fmla="*/ 382 h 655"/>
                  <a:gd name="T44" fmla="*/ 205 w 725"/>
                  <a:gd name="T45" fmla="*/ 428 h 655"/>
                  <a:gd name="T46" fmla="*/ 183 w 725"/>
                  <a:gd name="T47" fmla="*/ 480 h 655"/>
                  <a:gd name="T48" fmla="*/ 165 w 725"/>
                  <a:gd name="T49" fmla="*/ 533 h 655"/>
                  <a:gd name="T50" fmla="*/ 155 w 725"/>
                  <a:gd name="T51" fmla="*/ 588 h 655"/>
                  <a:gd name="T52" fmla="*/ 150 w 725"/>
                  <a:gd name="T53" fmla="*/ 607 h 655"/>
                  <a:gd name="T54" fmla="*/ 140 w 725"/>
                  <a:gd name="T55" fmla="*/ 624 h 655"/>
                  <a:gd name="T56" fmla="*/ 126 w 725"/>
                  <a:gd name="T57" fmla="*/ 638 h 655"/>
                  <a:gd name="T58" fmla="*/ 109 w 725"/>
                  <a:gd name="T59" fmla="*/ 650 h 655"/>
                  <a:gd name="T60" fmla="*/ 89 w 725"/>
                  <a:gd name="T61" fmla="*/ 655 h 655"/>
                  <a:gd name="T62" fmla="*/ 68 w 725"/>
                  <a:gd name="T63" fmla="*/ 655 h 655"/>
                  <a:gd name="T64" fmla="*/ 47 w 725"/>
                  <a:gd name="T65" fmla="*/ 650 h 655"/>
                  <a:gd name="T66" fmla="*/ 30 w 725"/>
                  <a:gd name="T67" fmla="*/ 638 h 655"/>
                  <a:gd name="T68" fmla="*/ 16 w 725"/>
                  <a:gd name="T69" fmla="*/ 625 h 655"/>
                  <a:gd name="T70" fmla="*/ 6 w 725"/>
                  <a:gd name="T71" fmla="*/ 607 h 655"/>
                  <a:gd name="T72" fmla="*/ 0 w 725"/>
                  <a:gd name="T73" fmla="*/ 588 h 655"/>
                  <a:gd name="T74" fmla="*/ 0 w 725"/>
                  <a:gd name="T75" fmla="*/ 567 h 655"/>
                  <a:gd name="T76" fmla="*/ 12 w 725"/>
                  <a:gd name="T77" fmla="*/ 504 h 655"/>
                  <a:gd name="T78" fmla="*/ 30 w 725"/>
                  <a:gd name="T79" fmla="*/ 442 h 655"/>
                  <a:gd name="T80" fmla="*/ 53 w 725"/>
                  <a:gd name="T81" fmla="*/ 384 h 655"/>
                  <a:gd name="T82" fmla="*/ 82 w 725"/>
                  <a:gd name="T83" fmla="*/ 329 h 655"/>
                  <a:gd name="T84" fmla="*/ 115 w 725"/>
                  <a:gd name="T85" fmla="*/ 276 h 655"/>
                  <a:gd name="T86" fmla="*/ 154 w 725"/>
                  <a:gd name="T87" fmla="*/ 227 h 655"/>
                  <a:gd name="T88" fmla="*/ 196 w 725"/>
                  <a:gd name="T89" fmla="*/ 183 h 655"/>
                  <a:gd name="T90" fmla="*/ 242 w 725"/>
                  <a:gd name="T91" fmla="*/ 143 h 655"/>
                  <a:gd name="T92" fmla="*/ 292 w 725"/>
                  <a:gd name="T93" fmla="*/ 106 h 655"/>
                  <a:gd name="T94" fmla="*/ 345 w 725"/>
                  <a:gd name="T95" fmla="*/ 75 h 655"/>
                  <a:gd name="T96" fmla="*/ 402 w 725"/>
                  <a:gd name="T97" fmla="*/ 49 h 655"/>
                  <a:gd name="T98" fmla="*/ 459 w 725"/>
                  <a:gd name="T99" fmla="*/ 28 h 655"/>
                  <a:gd name="T100" fmla="*/ 520 w 725"/>
                  <a:gd name="T101" fmla="*/ 13 h 655"/>
                  <a:gd name="T102" fmla="*/ 583 w 725"/>
                  <a:gd name="T103" fmla="*/ 3 h 655"/>
                  <a:gd name="T104" fmla="*/ 647 w 725"/>
                  <a:gd name="T105" fmla="*/ 0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25" h="655">
                    <a:moveTo>
                      <a:pt x="647" y="0"/>
                    </a:moveTo>
                    <a:lnTo>
                      <a:pt x="668" y="3"/>
                    </a:lnTo>
                    <a:lnTo>
                      <a:pt x="687" y="11"/>
                    </a:lnTo>
                    <a:lnTo>
                      <a:pt x="703" y="23"/>
                    </a:lnTo>
                    <a:lnTo>
                      <a:pt x="715" y="39"/>
                    </a:lnTo>
                    <a:lnTo>
                      <a:pt x="722" y="58"/>
                    </a:lnTo>
                    <a:lnTo>
                      <a:pt x="725" y="78"/>
                    </a:lnTo>
                    <a:lnTo>
                      <a:pt x="722" y="99"/>
                    </a:lnTo>
                    <a:lnTo>
                      <a:pt x="715" y="117"/>
                    </a:lnTo>
                    <a:lnTo>
                      <a:pt x="703" y="133"/>
                    </a:lnTo>
                    <a:lnTo>
                      <a:pt x="687" y="145"/>
                    </a:lnTo>
                    <a:lnTo>
                      <a:pt x="668" y="153"/>
                    </a:lnTo>
                    <a:lnTo>
                      <a:pt x="647" y="156"/>
                    </a:lnTo>
                    <a:lnTo>
                      <a:pt x="591" y="160"/>
                    </a:lnTo>
                    <a:lnTo>
                      <a:pt x="537" y="169"/>
                    </a:lnTo>
                    <a:lnTo>
                      <a:pt x="484" y="184"/>
                    </a:lnTo>
                    <a:lnTo>
                      <a:pt x="434" y="205"/>
                    </a:lnTo>
                    <a:lnTo>
                      <a:pt x="386" y="231"/>
                    </a:lnTo>
                    <a:lnTo>
                      <a:pt x="342" y="262"/>
                    </a:lnTo>
                    <a:lnTo>
                      <a:pt x="301" y="299"/>
                    </a:lnTo>
                    <a:lnTo>
                      <a:pt x="265" y="337"/>
                    </a:lnTo>
                    <a:lnTo>
                      <a:pt x="232" y="382"/>
                    </a:lnTo>
                    <a:lnTo>
                      <a:pt x="205" y="428"/>
                    </a:lnTo>
                    <a:lnTo>
                      <a:pt x="183" y="480"/>
                    </a:lnTo>
                    <a:lnTo>
                      <a:pt x="165" y="533"/>
                    </a:lnTo>
                    <a:lnTo>
                      <a:pt x="155" y="588"/>
                    </a:lnTo>
                    <a:lnTo>
                      <a:pt x="150" y="607"/>
                    </a:lnTo>
                    <a:lnTo>
                      <a:pt x="140" y="624"/>
                    </a:lnTo>
                    <a:lnTo>
                      <a:pt x="126" y="638"/>
                    </a:lnTo>
                    <a:lnTo>
                      <a:pt x="109" y="650"/>
                    </a:lnTo>
                    <a:lnTo>
                      <a:pt x="89" y="655"/>
                    </a:lnTo>
                    <a:lnTo>
                      <a:pt x="68" y="655"/>
                    </a:lnTo>
                    <a:lnTo>
                      <a:pt x="47" y="650"/>
                    </a:lnTo>
                    <a:lnTo>
                      <a:pt x="30" y="638"/>
                    </a:lnTo>
                    <a:lnTo>
                      <a:pt x="16" y="625"/>
                    </a:lnTo>
                    <a:lnTo>
                      <a:pt x="6" y="607"/>
                    </a:lnTo>
                    <a:lnTo>
                      <a:pt x="0" y="588"/>
                    </a:lnTo>
                    <a:lnTo>
                      <a:pt x="0" y="567"/>
                    </a:lnTo>
                    <a:lnTo>
                      <a:pt x="12" y="504"/>
                    </a:lnTo>
                    <a:lnTo>
                      <a:pt x="30" y="442"/>
                    </a:lnTo>
                    <a:lnTo>
                      <a:pt x="53" y="384"/>
                    </a:lnTo>
                    <a:lnTo>
                      <a:pt x="82" y="329"/>
                    </a:lnTo>
                    <a:lnTo>
                      <a:pt x="115" y="276"/>
                    </a:lnTo>
                    <a:lnTo>
                      <a:pt x="154" y="227"/>
                    </a:lnTo>
                    <a:lnTo>
                      <a:pt x="196" y="183"/>
                    </a:lnTo>
                    <a:lnTo>
                      <a:pt x="242" y="143"/>
                    </a:lnTo>
                    <a:lnTo>
                      <a:pt x="292" y="106"/>
                    </a:lnTo>
                    <a:lnTo>
                      <a:pt x="345" y="75"/>
                    </a:lnTo>
                    <a:lnTo>
                      <a:pt x="402" y="49"/>
                    </a:lnTo>
                    <a:lnTo>
                      <a:pt x="459" y="28"/>
                    </a:lnTo>
                    <a:lnTo>
                      <a:pt x="520" y="13"/>
                    </a:lnTo>
                    <a:lnTo>
                      <a:pt x="583" y="3"/>
                    </a:lnTo>
                    <a:lnTo>
                      <a:pt x="6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43" name="Freeform 394"/>
              <p:cNvSpPr/>
              <p:nvPr/>
            </p:nvSpPr>
            <p:spPr bwMode="auto">
              <a:xfrm>
                <a:off x="5532438" y="5319713"/>
                <a:ext cx="125412" cy="201613"/>
              </a:xfrm>
              <a:custGeom>
                <a:avLst/>
                <a:gdLst>
                  <a:gd name="T0" fmla="*/ 394 w 788"/>
                  <a:gd name="T1" fmla="*/ 0 h 1273"/>
                  <a:gd name="T2" fmla="*/ 415 w 788"/>
                  <a:gd name="T3" fmla="*/ 2 h 1273"/>
                  <a:gd name="T4" fmla="*/ 433 w 788"/>
                  <a:gd name="T5" fmla="*/ 11 h 1273"/>
                  <a:gd name="T6" fmla="*/ 449 w 788"/>
                  <a:gd name="T7" fmla="*/ 22 h 1273"/>
                  <a:gd name="T8" fmla="*/ 461 w 788"/>
                  <a:gd name="T9" fmla="*/ 39 h 1273"/>
                  <a:gd name="T10" fmla="*/ 469 w 788"/>
                  <a:gd name="T11" fmla="*/ 57 h 1273"/>
                  <a:gd name="T12" fmla="*/ 471 w 788"/>
                  <a:gd name="T13" fmla="*/ 78 h 1273"/>
                  <a:gd name="T14" fmla="*/ 471 w 788"/>
                  <a:gd name="T15" fmla="*/ 1038 h 1273"/>
                  <a:gd name="T16" fmla="*/ 658 w 788"/>
                  <a:gd name="T17" fmla="*/ 870 h 1273"/>
                  <a:gd name="T18" fmla="*/ 676 w 788"/>
                  <a:gd name="T19" fmla="*/ 859 h 1273"/>
                  <a:gd name="T20" fmla="*/ 695 w 788"/>
                  <a:gd name="T21" fmla="*/ 852 h 1273"/>
                  <a:gd name="T22" fmla="*/ 715 w 788"/>
                  <a:gd name="T23" fmla="*/ 851 h 1273"/>
                  <a:gd name="T24" fmla="*/ 733 w 788"/>
                  <a:gd name="T25" fmla="*/ 854 h 1273"/>
                  <a:gd name="T26" fmla="*/ 752 w 788"/>
                  <a:gd name="T27" fmla="*/ 863 h 1273"/>
                  <a:gd name="T28" fmla="*/ 768 w 788"/>
                  <a:gd name="T29" fmla="*/ 876 h 1273"/>
                  <a:gd name="T30" fmla="*/ 780 w 788"/>
                  <a:gd name="T31" fmla="*/ 894 h 1273"/>
                  <a:gd name="T32" fmla="*/ 787 w 788"/>
                  <a:gd name="T33" fmla="*/ 913 h 1273"/>
                  <a:gd name="T34" fmla="*/ 788 w 788"/>
                  <a:gd name="T35" fmla="*/ 933 h 1273"/>
                  <a:gd name="T36" fmla="*/ 784 w 788"/>
                  <a:gd name="T37" fmla="*/ 952 h 1273"/>
                  <a:gd name="T38" fmla="*/ 775 w 788"/>
                  <a:gd name="T39" fmla="*/ 971 h 1273"/>
                  <a:gd name="T40" fmla="*/ 762 w 788"/>
                  <a:gd name="T41" fmla="*/ 986 h 1273"/>
                  <a:gd name="T42" fmla="*/ 479 w 788"/>
                  <a:gd name="T43" fmla="*/ 1240 h 1273"/>
                  <a:gd name="T44" fmla="*/ 460 w 788"/>
                  <a:gd name="T45" fmla="*/ 1254 h 1273"/>
                  <a:gd name="T46" fmla="*/ 439 w 788"/>
                  <a:gd name="T47" fmla="*/ 1264 h 1273"/>
                  <a:gd name="T48" fmla="*/ 417 w 788"/>
                  <a:gd name="T49" fmla="*/ 1271 h 1273"/>
                  <a:gd name="T50" fmla="*/ 394 w 788"/>
                  <a:gd name="T51" fmla="*/ 1273 h 1273"/>
                  <a:gd name="T52" fmla="*/ 371 w 788"/>
                  <a:gd name="T53" fmla="*/ 1271 h 1273"/>
                  <a:gd name="T54" fmla="*/ 349 w 788"/>
                  <a:gd name="T55" fmla="*/ 1264 h 1273"/>
                  <a:gd name="T56" fmla="*/ 328 w 788"/>
                  <a:gd name="T57" fmla="*/ 1254 h 1273"/>
                  <a:gd name="T58" fmla="*/ 309 w 788"/>
                  <a:gd name="T59" fmla="*/ 1240 h 1273"/>
                  <a:gd name="T60" fmla="*/ 26 w 788"/>
                  <a:gd name="T61" fmla="*/ 986 h 1273"/>
                  <a:gd name="T62" fmla="*/ 12 w 788"/>
                  <a:gd name="T63" fmla="*/ 971 h 1273"/>
                  <a:gd name="T64" fmla="*/ 3 w 788"/>
                  <a:gd name="T65" fmla="*/ 952 h 1273"/>
                  <a:gd name="T66" fmla="*/ 0 w 788"/>
                  <a:gd name="T67" fmla="*/ 933 h 1273"/>
                  <a:gd name="T68" fmla="*/ 1 w 788"/>
                  <a:gd name="T69" fmla="*/ 913 h 1273"/>
                  <a:gd name="T70" fmla="*/ 8 w 788"/>
                  <a:gd name="T71" fmla="*/ 894 h 1273"/>
                  <a:gd name="T72" fmla="*/ 20 w 788"/>
                  <a:gd name="T73" fmla="*/ 876 h 1273"/>
                  <a:gd name="T74" fmla="*/ 36 w 788"/>
                  <a:gd name="T75" fmla="*/ 863 h 1273"/>
                  <a:gd name="T76" fmla="*/ 53 w 788"/>
                  <a:gd name="T77" fmla="*/ 854 h 1273"/>
                  <a:gd name="T78" fmla="*/ 73 w 788"/>
                  <a:gd name="T79" fmla="*/ 851 h 1273"/>
                  <a:gd name="T80" fmla="*/ 93 w 788"/>
                  <a:gd name="T81" fmla="*/ 852 h 1273"/>
                  <a:gd name="T82" fmla="*/ 112 w 788"/>
                  <a:gd name="T83" fmla="*/ 859 h 1273"/>
                  <a:gd name="T84" fmla="*/ 130 w 788"/>
                  <a:gd name="T85" fmla="*/ 870 h 1273"/>
                  <a:gd name="T86" fmla="*/ 316 w 788"/>
                  <a:gd name="T87" fmla="*/ 1038 h 1273"/>
                  <a:gd name="T88" fmla="*/ 316 w 788"/>
                  <a:gd name="T89" fmla="*/ 78 h 1273"/>
                  <a:gd name="T90" fmla="*/ 319 w 788"/>
                  <a:gd name="T91" fmla="*/ 57 h 1273"/>
                  <a:gd name="T92" fmla="*/ 326 w 788"/>
                  <a:gd name="T93" fmla="*/ 39 h 1273"/>
                  <a:gd name="T94" fmla="*/ 339 w 788"/>
                  <a:gd name="T95" fmla="*/ 22 h 1273"/>
                  <a:gd name="T96" fmla="*/ 354 w 788"/>
                  <a:gd name="T97" fmla="*/ 11 h 1273"/>
                  <a:gd name="T98" fmla="*/ 373 w 788"/>
                  <a:gd name="T99" fmla="*/ 2 h 1273"/>
                  <a:gd name="T100" fmla="*/ 394 w 788"/>
                  <a:gd name="T101" fmla="*/ 0 h 1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8" h="1273">
                    <a:moveTo>
                      <a:pt x="394" y="0"/>
                    </a:moveTo>
                    <a:lnTo>
                      <a:pt x="415" y="2"/>
                    </a:lnTo>
                    <a:lnTo>
                      <a:pt x="433" y="11"/>
                    </a:lnTo>
                    <a:lnTo>
                      <a:pt x="449" y="22"/>
                    </a:lnTo>
                    <a:lnTo>
                      <a:pt x="461" y="39"/>
                    </a:lnTo>
                    <a:lnTo>
                      <a:pt x="469" y="57"/>
                    </a:lnTo>
                    <a:lnTo>
                      <a:pt x="471" y="78"/>
                    </a:lnTo>
                    <a:lnTo>
                      <a:pt x="471" y="1038"/>
                    </a:lnTo>
                    <a:lnTo>
                      <a:pt x="658" y="870"/>
                    </a:lnTo>
                    <a:lnTo>
                      <a:pt x="676" y="859"/>
                    </a:lnTo>
                    <a:lnTo>
                      <a:pt x="695" y="852"/>
                    </a:lnTo>
                    <a:lnTo>
                      <a:pt x="715" y="851"/>
                    </a:lnTo>
                    <a:lnTo>
                      <a:pt x="733" y="854"/>
                    </a:lnTo>
                    <a:lnTo>
                      <a:pt x="752" y="863"/>
                    </a:lnTo>
                    <a:lnTo>
                      <a:pt x="768" y="876"/>
                    </a:lnTo>
                    <a:lnTo>
                      <a:pt x="780" y="894"/>
                    </a:lnTo>
                    <a:lnTo>
                      <a:pt x="787" y="913"/>
                    </a:lnTo>
                    <a:lnTo>
                      <a:pt x="788" y="933"/>
                    </a:lnTo>
                    <a:lnTo>
                      <a:pt x="784" y="952"/>
                    </a:lnTo>
                    <a:lnTo>
                      <a:pt x="775" y="971"/>
                    </a:lnTo>
                    <a:lnTo>
                      <a:pt x="762" y="986"/>
                    </a:lnTo>
                    <a:lnTo>
                      <a:pt x="479" y="1240"/>
                    </a:lnTo>
                    <a:lnTo>
                      <a:pt x="460" y="1254"/>
                    </a:lnTo>
                    <a:lnTo>
                      <a:pt x="439" y="1264"/>
                    </a:lnTo>
                    <a:lnTo>
                      <a:pt x="417" y="1271"/>
                    </a:lnTo>
                    <a:lnTo>
                      <a:pt x="394" y="1273"/>
                    </a:lnTo>
                    <a:lnTo>
                      <a:pt x="371" y="1271"/>
                    </a:lnTo>
                    <a:lnTo>
                      <a:pt x="349" y="1264"/>
                    </a:lnTo>
                    <a:lnTo>
                      <a:pt x="328" y="1254"/>
                    </a:lnTo>
                    <a:lnTo>
                      <a:pt x="309" y="1240"/>
                    </a:lnTo>
                    <a:lnTo>
                      <a:pt x="26" y="986"/>
                    </a:lnTo>
                    <a:lnTo>
                      <a:pt x="12" y="971"/>
                    </a:lnTo>
                    <a:lnTo>
                      <a:pt x="3" y="952"/>
                    </a:lnTo>
                    <a:lnTo>
                      <a:pt x="0" y="933"/>
                    </a:lnTo>
                    <a:lnTo>
                      <a:pt x="1" y="913"/>
                    </a:lnTo>
                    <a:lnTo>
                      <a:pt x="8" y="894"/>
                    </a:lnTo>
                    <a:lnTo>
                      <a:pt x="20" y="876"/>
                    </a:lnTo>
                    <a:lnTo>
                      <a:pt x="36" y="863"/>
                    </a:lnTo>
                    <a:lnTo>
                      <a:pt x="53" y="854"/>
                    </a:lnTo>
                    <a:lnTo>
                      <a:pt x="73" y="851"/>
                    </a:lnTo>
                    <a:lnTo>
                      <a:pt x="93" y="852"/>
                    </a:lnTo>
                    <a:lnTo>
                      <a:pt x="112" y="859"/>
                    </a:lnTo>
                    <a:lnTo>
                      <a:pt x="130" y="870"/>
                    </a:lnTo>
                    <a:lnTo>
                      <a:pt x="316" y="1038"/>
                    </a:lnTo>
                    <a:lnTo>
                      <a:pt x="316" y="78"/>
                    </a:lnTo>
                    <a:lnTo>
                      <a:pt x="319" y="57"/>
                    </a:lnTo>
                    <a:lnTo>
                      <a:pt x="326" y="39"/>
                    </a:lnTo>
                    <a:lnTo>
                      <a:pt x="339" y="22"/>
                    </a:lnTo>
                    <a:lnTo>
                      <a:pt x="354" y="11"/>
                    </a:lnTo>
                    <a:lnTo>
                      <a:pt x="373" y="2"/>
                    </a:lnTo>
                    <a:lnTo>
                      <a:pt x="39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 dirty="0">
                  <a:latin typeface="思源黑体 Light" panose="020B0300000000000000" pitchFamily="34" charset="-122"/>
                  <a:cs typeface="+mn-ea"/>
                  <a:sym typeface="+mn-lt"/>
                </a:endParaRPr>
              </a:p>
            </p:txBody>
          </p:sp>
        </p:grpSp>
        <p:sp>
          <p:nvSpPr>
            <p:cNvPr id="244" name="Freeform 264"/>
            <p:cNvSpPr>
              <a:spLocks noEditPoints="1"/>
            </p:cNvSpPr>
            <p:nvPr/>
          </p:nvSpPr>
          <p:spPr bwMode="auto">
            <a:xfrm>
              <a:off x="1308217" y="3771182"/>
              <a:ext cx="801198" cy="801196"/>
            </a:xfrm>
            <a:custGeom>
              <a:avLst/>
              <a:gdLst>
                <a:gd name="T0" fmla="*/ 1036 w 3366"/>
                <a:gd name="T1" fmla="*/ 2650 h 3366"/>
                <a:gd name="T2" fmla="*/ 938 w 3366"/>
                <a:gd name="T3" fmla="*/ 187 h 3366"/>
                <a:gd name="T4" fmla="*/ 759 w 3366"/>
                <a:gd name="T5" fmla="*/ 343 h 3366"/>
                <a:gd name="T6" fmla="*/ 549 w 3366"/>
                <a:gd name="T7" fmla="*/ 514 h 3366"/>
                <a:gd name="T8" fmla="*/ 310 w 3366"/>
                <a:gd name="T9" fmla="*/ 679 h 3366"/>
                <a:gd name="T10" fmla="*/ 168 w 3366"/>
                <a:gd name="T11" fmla="*/ 932 h 3366"/>
                <a:gd name="T12" fmla="*/ 154 w 3366"/>
                <a:gd name="T13" fmla="*/ 1233 h 3366"/>
                <a:gd name="T14" fmla="*/ 273 w 3366"/>
                <a:gd name="T15" fmla="*/ 1500 h 3366"/>
                <a:gd name="T16" fmla="*/ 495 w 3366"/>
                <a:gd name="T17" fmla="*/ 1686 h 3366"/>
                <a:gd name="T18" fmla="*/ 785 w 3366"/>
                <a:gd name="T19" fmla="*/ 1755 h 3366"/>
                <a:gd name="T20" fmla="*/ 2973 w 3366"/>
                <a:gd name="T21" fmla="*/ 1712 h 3366"/>
                <a:gd name="T22" fmla="*/ 3150 w 3366"/>
                <a:gd name="T23" fmla="*/ 1553 h 3366"/>
                <a:gd name="T24" fmla="*/ 3217 w 3366"/>
                <a:gd name="T25" fmla="*/ 1318 h 3366"/>
                <a:gd name="T26" fmla="*/ 3150 w 3366"/>
                <a:gd name="T27" fmla="*/ 1083 h 3366"/>
                <a:gd name="T28" fmla="*/ 2973 w 3366"/>
                <a:gd name="T29" fmla="*/ 925 h 3366"/>
                <a:gd name="T30" fmla="*/ 2751 w 3366"/>
                <a:gd name="T31" fmla="*/ 882 h 3366"/>
                <a:gd name="T32" fmla="*/ 2614 w 3366"/>
                <a:gd name="T33" fmla="*/ 910 h 3366"/>
                <a:gd name="T34" fmla="*/ 2540 w 3366"/>
                <a:gd name="T35" fmla="*/ 937 h 3366"/>
                <a:gd name="T36" fmla="*/ 2547 w 3366"/>
                <a:gd name="T37" fmla="*/ 898 h 3366"/>
                <a:gd name="T38" fmla="*/ 2559 w 3366"/>
                <a:gd name="T39" fmla="*/ 767 h 3366"/>
                <a:gd name="T40" fmla="*/ 2486 w 3366"/>
                <a:gd name="T41" fmla="*/ 481 h 3366"/>
                <a:gd name="T42" fmla="*/ 2293 w 3366"/>
                <a:gd name="T43" fmla="*/ 268 h 3366"/>
                <a:gd name="T44" fmla="*/ 2020 w 3366"/>
                <a:gd name="T45" fmla="*/ 168 h 3366"/>
                <a:gd name="T46" fmla="*/ 1787 w 3366"/>
                <a:gd name="T47" fmla="*/ 191 h 3366"/>
                <a:gd name="T48" fmla="*/ 1627 w 3366"/>
                <a:gd name="T49" fmla="*/ 266 h 3366"/>
                <a:gd name="T50" fmla="*/ 1537 w 3366"/>
                <a:gd name="T51" fmla="*/ 336 h 3366"/>
                <a:gd name="T52" fmla="*/ 1515 w 3366"/>
                <a:gd name="T53" fmla="*/ 343 h 3366"/>
                <a:gd name="T54" fmla="*/ 1447 w 3366"/>
                <a:gd name="T55" fmla="*/ 274 h 3366"/>
                <a:gd name="T56" fmla="*/ 1314 w 3366"/>
                <a:gd name="T57" fmla="*/ 187 h 3366"/>
                <a:gd name="T58" fmla="*/ 1129 w 3366"/>
                <a:gd name="T59" fmla="*/ 144 h 3366"/>
                <a:gd name="T60" fmla="*/ 1346 w 3366"/>
                <a:gd name="T61" fmla="*/ 40 h 3366"/>
                <a:gd name="T62" fmla="*/ 1583 w 3366"/>
                <a:gd name="T63" fmla="*/ 116 h 3366"/>
                <a:gd name="T64" fmla="*/ 1891 w 3366"/>
                <a:gd name="T65" fmla="*/ 18 h 3366"/>
                <a:gd name="T66" fmla="*/ 2212 w 3366"/>
                <a:gd name="T67" fmla="*/ 60 h 3366"/>
                <a:gd name="T68" fmla="*/ 2477 w 3366"/>
                <a:gd name="T69" fmla="*/ 227 h 3366"/>
                <a:gd name="T70" fmla="*/ 2651 w 3366"/>
                <a:gd name="T71" fmla="*/ 489 h 3366"/>
                <a:gd name="T72" fmla="*/ 2730 w 3366"/>
                <a:gd name="T73" fmla="*/ 741 h 3366"/>
                <a:gd name="T74" fmla="*/ 2960 w 3366"/>
                <a:gd name="T75" fmla="*/ 764 h 3366"/>
                <a:gd name="T76" fmla="*/ 3197 w 3366"/>
                <a:gd name="T77" fmla="*/ 908 h 3366"/>
                <a:gd name="T78" fmla="*/ 3341 w 3366"/>
                <a:gd name="T79" fmla="*/ 1145 h 3366"/>
                <a:gd name="T80" fmla="*/ 3354 w 3366"/>
                <a:gd name="T81" fmla="*/ 1435 h 3366"/>
                <a:gd name="T82" fmla="*/ 3231 w 3366"/>
                <a:gd name="T83" fmla="*/ 1688 h 3366"/>
                <a:gd name="T84" fmla="*/ 3007 w 3366"/>
                <a:gd name="T85" fmla="*/ 1852 h 3366"/>
                <a:gd name="T86" fmla="*/ 1751 w 3366"/>
                <a:gd name="T87" fmla="*/ 1898 h 3366"/>
                <a:gd name="T88" fmla="*/ 3287 w 3366"/>
                <a:gd name="T89" fmla="*/ 3008 h 3366"/>
                <a:gd name="T90" fmla="*/ 71 w 3366"/>
                <a:gd name="T91" fmla="*/ 3008 h 3366"/>
                <a:gd name="T92" fmla="*/ 1608 w 3366"/>
                <a:gd name="T93" fmla="*/ 1898 h 3366"/>
                <a:gd name="T94" fmla="*/ 511 w 3366"/>
                <a:gd name="T95" fmla="*/ 1849 h 3366"/>
                <a:gd name="T96" fmla="*/ 230 w 3366"/>
                <a:gd name="T97" fmla="*/ 1668 h 3366"/>
                <a:gd name="T98" fmla="*/ 49 w 3366"/>
                <a:gd name="T99" fmla="*/ 1386 h 3366"/>
                <a:gd name="T100" fmla="*/ 3 w 3366"/>
                <a:gd name="T101" fmla="*/ 1042 h 3366"/>
                <a:gd name="T102" fmla="*/ 98 w 3366"/>
                <a:gd name="T103" fmla="*/ 729 h 3366"/>
                <a:gd name="T104" fmla="*/ 306 w 3366"/>
                <a:gd name="T105" fmla="*/ 486 h 3366"/>
                <a:gd name="T106" fmla="*/ 601 w 3366"/>
                <a:gd name="T107" fmla="*/ 344 h 3366"/>
                <a:gd name="T108" fmla="*/ 772 w 3366"/>
                <a:gd name="T109" fmla="*/ 126 h 3366"/>
                <a:gd name="T110" fmla="*/ 1023 w 3366"/>
                <a:gd name="T111" fmla="*/ 11 h 3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66" h="3366">
                  <a:moveTo>
                    <a:pt x="1036" y="2650"/>
                  </a:moveTo>
                  <a:lnTo>
                    <a:pt x="1036" y="3222"/>
                  </a:lnTo>
                  <a:lnTo>
                    <a:pt x="2323" y="3222"/>
                  </a:lnTo>
                  <a:lnTo>
                    <a:pt x="2323" y="2650"/>
                  </a:lnTo>
                  <a:lnTo>
                    <a:pt x="1036" y="2650"/>
                  </a:lnTo>
                  <a:close/>
                  <a:moveTo>
                    <a:pt x="1129" y="144"/>
                  </a:moveTo>
                  <a:lnTo>
                    <a:pt x="1078" y="146"/>
                  </a:lnTo>
                  <a:lnTo>
                    <a:pt x="1030" y="155"/>
                  </a:lnTo>
                  <a:lnTo>
                    <a:pt x="983" y="168"/>
                  </a:lnTo>
                  <a:lnTo>
                    <a:pt x="938" y="187"/>
                  </a:lnTo>
                  <a:lnTo>
                    <a:pt x="897" y="209"/>
                  </a:lnTo>
                  <a:lnTo>
                    <a:pt x="857" y="237"/>
                  </a:lnTo>
                  <a:lnTo>
                    <a:pt x="821" y="268"/>
                  </a:lnTo>
                  <a:lnTo>
                    <a:pt x="787" y="303"/>
                  </a:lnTo>
                  <a:lnTo>
                    <a:pt x="759" y="343"/>
                  </a:lnTo>
                  <a:lnTo>
                    <a:pt x="734" y="385"/>
                  </a:lnTo>
                  <a:lnTo>
                    <a:pt x="714" y="430"/>
                  </a:lnTo>
                  <a:lnTo>
                    <a:pt x="664" y="480"/>
                  </a:lnTo>
                  <a:lnTo>
                    <a:pt x="606" y="495"/>
                  </a:lnTo>
                  <a:lnTo>
                    <a:pt x="549" y="514"/>
                  </a:lnTo>
                  <a:lnTo>
                    <a:pt x="495" y="538"/>
                  </a:lnTo>
                  <a:lnTo>
                    <a:pt x="444" y="567"/>
                  </a:lnTo>
                  <a:lnTo>
                    <a:pt x="396" y="601"/>
                  </a:lnTo>
                  <a:lnTo>
                    <a:pt x="351" y="638"/>
                  </a:lnTo>
                  <a:lnTo>
                    <a:pt x="310" y="679"/>
                  </a:lnTo>
                  <a:lnTo>
                    <a:pt x="273" y="724"/>
                  </a:lnTo>
                  <a:lnTo>
                    <a:pt x="240" y="772"/>
                  </a:lnTo>
                  <a:lnTo>
                    <a:pt x="211" y="823"/>
                  </a:lnTo>
                  <a:lnTo>
                    <a:pt x="188" y="876"/>
                  </a:lnTo>
                  <a:lnTo>
                    <a:pt x="168" y="932"/>
                  </a:lnTo>
                  <a:lnTo>
                    <a:pt x="154" y="989"/>
                  </a:lnTo>
                  <a:lnTo>
                    <a:pt x="146" y="1050"/>
                  </a:lnTo>
                  <a:lnTo>
                    <a:pt x="143" y="1110"/>
                  </a:lnTo>
                  <a:lnTo>
                    <a:pt x="146" y="1172"/>
                  </a:lnTo>
                  <a:lnTo>
                    <a:pt x="154" y="1233"/>
                  </a:lnTo>
                  <a:lnTo>
                    <a:pt x="168" y="1291"/>
                  </a:lnTo>
                  <a:lnTo>
                    <a:pt x="188" y="1348"/>
                  </a:lnTo>
                  <a:lnTo>
                    <a:pt x="211" y="1401"/>
                  </a:lnTo>
                  <a:lnTo>
                    <a:pt x="241" y="1452"/>
                  </a:lnTo>
                  <a:lnTo>
                    <a:pt x="273" y="1500"/>
                  </a:lnTo>
                  <a:lnTo>
                    <a:pt x="310" y="1545"/>
                  </a:lnTo>
                  <a:lnTo>
                    <a:pt x="351" y="1587"/>
                  </a:lnTo>
                  <a:lnTo>
                    <a:pt x="396" y="1624"/>
                  </a:lnTo>
                  <a:lnTo>
                    <a:pt x="444" y="1658"/>
                  </a:lnTo>
                  <a:lnTo>
                    <a:pt x="495" y="1686"/>
                  </a:lnTo>
                  <a:lnTo>
                    <a:pt x="549" y="1710"/>
                  </a:lnTo>
                  <a:lnTo>
                    <a:pt x="605" y="1729"/>
                  </a:lnTo>
                  <a:lnTo>
                    <a:pt x="663" y="1743"/>
                  </a:lnTo>
                  <a:lnTo>
                    <a:pt x="723" y="1752"/>
                  </a:lnTo>
                  <a:lnTo>
                    <a:pt x="785" y="1755"/>
                  </a:lnTo>
                  <a:lnTo>
                    <a:pt x="2781" y="1755"/>
                  </a:lnTo>
                  <a:lnTo>
                    <a:pt x="2832" y="1752"/>
                  </a:lnTo>
                  <a:lnTo>
                    <a:pt x="2882" y="1744"/>
                  </a:lnTo>
                  <a:lnTo>
                    <a:pt x="2928" y="1730"/>
                  </a:lnTo>
                  <a:lnTo>
                    <a:pt x="2973" y="1712"/>
                  </a:lnTo>
                  <a:lnTo>
                    <a:pt x="3015" y="1688"/>
                  </a:lnTo>
                  <a:lnTo>
                    <a:pt x="3055" y="1660"/>
                  </a:lnTo>
                  <a:lnTo>
                    <a:pt x="3090" y="1628"/>
                  </a:lnTo>
                  <a:lnTo>
                    <a:pt x="3122" y="1592"/>
                  </a:lnTo>
                  <a:lnTo>
                    <a:pt x="3150" y="1553"/>
                  </a:lnTo>
                  <a:lnTo>
                    <a:pt x="3173" y="1512"/>
                  </a:lnTo>
                  <a:lnTo>
                    <a:pt x="3192" y="1467"/>
                  </a:lnTo>
                  <a:lnTo>
                    <a:pt x="3206" y="1419"/>
                  </a:lnTo>
                  <a:lnTo>
                    <a:pt x="3214" y="1370"/>
                  </a:lnTo>
                  <a:lnTo>
                    <a:pt x="3217" y="1318"/>
                  </a:lnTo>
                  <a:lnTo>
                    <a:pt x="3214" y="1267"/>
                  </a:lnTo>
                  <a:lnTo>
                    <a:pt x="3206" y="1217"/>
                  </a:lnTo>
                  <a:lnTo>
                    <a:pt x="3192" y="1170"/>
                  </a:lnTo>
                  <a:lnTo>
                    <a:pt x="3173" y="1125"/>
                  </a:lnTo>
                  <a:lnTo>
                    <a:pt x="3150" y="1083"/>
                  </a:lnTo>
                  <a:lnTo>
                    <a:pt x="3122" y="1043"/>
                  </a:lnTo>
                  <a:lnTo>
                    <a:pt x="3090" y="1009"/>
                  </a:lnTo>
                  <a:lnTo>
                    <a:pt x="3055" y="976"/>
                  </a:lnTo>
                  <a:lnTo>
                    <a:pt x="3015" y="949"/>
                  </a:lnTo>
                  <a:lnTo>
                    <a:pt x="2973" y="925"/>
                  </a:lnTo>
                  <a:lnTo>
                    <a:pt x="2928" y="907"/>
                  </a:lnTo>
                  <a:lnTo>
                    <a:pt x="2882" y="893"/>
                  </a:lnTo>
                  <a:lnTo>
                    <a:pt x="2832" y="884"/>
                  </a:lnTo>
                  <a:lnTo>
                    <a:pt x="2781" y="881"/>
                  </a:lnTo>
                  <a:lnTo>
                    <a:pt x="2751" y="882"/>
                  </a:lnTo>
                  <a:lnTo>
                    <a:pt x="2721" y="885"/>
                  </a:lnTo>
                  <a:lnTo>
                    <a:pt x="2692" y="890"/>
                  </a:lnTo>
                  <a:lnTo>
                    <a:pt x="2664" y="897"/>
                  </a:lnTo>
                  <a:lnTo>
                    <a:pt x="2638" y="903"/>
                  </a:lnTo>
                  <a:lnTo>
                    <a:pt x="2614" y="910"/>
                  </a:lnTo>
                  <a:lnTo>
                    <a:pt x="2593" y="917"/>
                  </a:lnTo>
                  <a:lnTo>
                    <a:pt x="2573" y="923"/>
                  </a:lnTo>
                  <a:lnTo>
                    <a:pt x="2558" y="929"/>
                  </a:lnTo>
                  <a:lnTo>
                    <a:pt x="2547" y="934"/>
                  </a:lnTo>
                  <a:lnTo>
                    <a:pt x="2540" y="937"/>
                  </a:lnTo>
                  <a:lnTo>
                    <a:pt x="2538" y="938"/>
                  </a:lnTo>
                  <a:lnTo>
                    <a:pt x="2539" y="935"/>
                  </a:lnTo>
                  <a:lnTo>
                    <a:pt x="2540" y="927"/>
                  </a:lnTo>
                  <a:lnTo>
                    <a:pt x="2543" y="915"/>
                  </a:lnTo>
                  <a:lnTo>
                    <a:pt x="2547" y="898"/>
                  </a:lnTo>
                  <a:lnTo>
                    <a:pt x="2550" y="876"/>
                  </a:lnTo>
                  <a:lnTo>
                    <a:pt x="2553" y="853"/>
                  </a:lnTo>
                  <a:lnTo>
                    <a:pt x="2556" y="826"/>
                  </a:lnTo>
                  <a:lnTo>
                    <a:pt x="2558" y="797"/>
                  </a:lnTo>
                  <a:lnTo>
                    <a:pt x="2559" y="767"/>
                  </a:lnTo>
                  <a:lnTo>
                    <a:pt x="2556" y="706"/>
                  </a:lnTo>
                  <a:lnTo>
                    <a:pt x="2547" y="646"/>
                  </a:lnTo>
                  <a:lnTo>
                    <a:pt x="2532" y="589"/>
                  </a:lnTo>
                  <a:lnTo>
                    <a:pt x="2511" y="533"/>
                  </a:lnTo>
                  <a:lnTo>
                    <a:pt x="2486" y="481"/>
                  </a:lnTo>
                  <a:lnTo>
                    <a:pt x="2455" y="431"/>
                  </a:lnTo>
                  <a:lnTo>
                    <a:pt x="2420" y="385"/>
                  </a:lnTo>
                  <a:lnTo>
                    <a:pt x="2382" y="342"/>
                  </a:lnTo>
                  <a:lnTo>
                    <a:pt x="2339" y="303"/>
                  </a:lnTo>
                  <a:lnTo>
                    <a:pt x="2293" y="268"/>
                  </a:lnTo>
                  <a:lnTo>
                    <a:pt x="2244" y="238"/>
                  </a:lnTo>
                  <a:lnTo>
                    <a:pt x="2191" y="212"/>
                  </a:lnTo>
                  <a:lnTo>
                    <a:pt x="2136" y="192"/>
                  </a:lnTo>
                  <a:lnTo>
                    <a:pt x="2079" y="177"/>
                  </a:lnTo>
                  <a:lnTo>
                    <a:pt x="2020" y="168"/>
                  </a:lnTo>
                  <a:lnTo>
                    <a:pt x="1958" y="165"/>
                  </a:lnTo>
                  <a:lnTo>
                    <a:pt x="1913" y="166"/>
                  </a:lnTo>
                  <a:lnTo>
                    <a:pt x="1869" y="172"/>
                  </a:lnTo>
                  <a:lnTo>
                    <a:pt x="1827" y="181"/>
                  </a:lnTo>
                  <a:lnTo>
                    <a:pt x="1787" y="191"/>
                  </a:lnTo>
                  <a:lnTo>
                    <a:pt x="1750" y="204"/>
                  </a:lnTo>
                  <a:lnTo>
                    <a:pt x="1716" y="218"/>
                  </a:lnTo>
                  <a:lnTo>
                    <a:pt x="1683" y="234"/>
                  </a:lnTo>
                  <a:lnTo>
                    <a:pt x="1653" y="250"/>
                  </a:lnTo>
                  <a:lnTo>
                    <a:pt x="1627" y="266"/>
                  </a:lnTo>
                  <a:lnTo>
                    <a:pt x="1602" y="283"/>
                  </a:lnTo>
                  <a:lnTo>
                    <a:pt x="1582" y="298"/>
                  </a:lnTo>
                  <a:lnTo>
                    <a:pt x="1564" y="312"/>
                  </a:lnTo>
                  <a:lnTo>
                    <a:pt x="1548" y="325"/>
                  </a:lnTo>
                  <a:lnTo>
                    <a:pt x="1537" y="336"/>
                  </a:lnTo>
                  <a:lnTo>
                    <a:pt x="1529" y="344"/>
                  </a:lnTo>
                  <a:lnTo>
                    <a:pt x="1523" y="349"/>
                  </a:lnTo>
                  <a:lnTo>
                    <a:pt x="1522" y="351"/>
                  </a:lnTo>
                  <a:lnTo>
                    <a:pt x="1520" y="349"/>
                  </a:lnTo>
                  <a:lnTo>
                    <a:pt x="1515" y="343"/>
                  </a:lnTo>
                  <a:lnTo>
                    <a:pt x="1508" y="334"/>
                  </a:lnTo>
                  <a:lnTo>
                    <a:pt x="1496" y="322"/>
                  </a:lnTo>
                  <a:lnTo>
                    <a:pt x="1483" y="308"/>
                  </a:lnTo>
                  <a:lnTo>
                    <a:pt x="1466" y="292"/>
                  </a:lnTo>
                  <a:lnTo>
                    <a:pt x="1447" y="274"/>
                  </a:lnTo>
                  <a:lnTo>
                    <a:pt x="1425" y="256"/>
                  </a:lnTo>
                  <a:lnTo>
                    <a:pt x="1401" y="238"/>
                  </a:lnTo>
                  <a:lnTo>
                    <a:pt x="1374" y="220"/>
                  </a:lnTo>
                  <a:lnTo>
                    <a:pt x="1345" y="203"/>
                  </a:lnTo>
                  <a:lnTo>
                    <a:pt x="1314" y="187"/>
                  </a:lnTo>
                  <a:lnTo>
                    <a:pt x="1281" y="172"/>
                  </a:lnTo>
                  <a:lnTo>
                    <a:pt x="1245" y="161"/>
                  </a:lnTo>
                  <a:lnTo>
                    <a:pt x="1209" y="152"/>
                  </a:lnTo>
                  <a:lnTo>
                    <a:pt x="1169" y="146"/>
                  </a:lnTo>
                  <a:lnTo>
                    <a:pt x="1129" y="144"/>
                  </a:lnTo>
                  <a:close/>
                  <a:moveTo>
                    <a:pt x="1136" y="0"/>
                  </a:moveTo>
                  <a:lnTo>
                    <a:pt x="1189" y="3"/>
                  </a:lnTo>
                  <a:lnTo>
                    <a:pt x="1242" y="10"/>
                  </a:lnTo>
                  <a:lnTo>
                    <a:pt x="1295" y="23"/>
                  </a:lnTo>
                  <a:lnTo>
                    <a:pt x="1346" y="40"/>
                  </a:lnTo>
                  <a:lnTo>
                    <a:pt x="1395" y="62"/>
                  </a:lnTo>
                  <a:lnTo>
                    <a:pt x="1442" y="88"/>
                  </a:lnTo>
                  <a:lnTo>
                    <a:pt x="1487" y="117"/>
                  </a:lnTo>
                  <a:lnTo>
                    <a:pt x="1529" y="151"/>
                  </a:lnTo>
                  <a:lnTo>
                    <a:pt x="1583" y="116"/>
                  </a:lnTo>
                  <a:lnTo>
                    <a:pt x="1640" y="87"/>
                  </a:lnTo>
                  <a:lnTo>
                    <a:pt x="1699" y="61"/>
                  </a:lnTo>
                  <a:lnTo>
                    <a:pt x="1762" y="42"/>
                  </a:lnTo>
                  <a:lnTo>
                    <a:pt x="1825" y="28"/>
                  </a:lnTo>
                  <a:lnTo>
                    <a:pt x="1891" y="18"/>
                  </a:lnTo>
                  <a:lnTo>
                    <a:pt x="1957" y="15"/>
                  </a:lnTo>
                  <a:lnTo>
                    <a:pt x="2024" y="18"/>
                  </a:lnTo>
                  <a:lnTo>
                    <a:pt x="2089" y="27"/>
                  </a:lnTo>
                  <a:lnTo>
                    <a:pt x="2151" y="41"/>
                  </a:lnTo>
                  <a:lnTo>
                    <a:pt x="2212" y="60"/>
                  </a:lnTo>
                  <a:lnTo>
                    <a:pt x="2271" y="85"/>
                  </a:lnTo>
                  <a:lnTo>
                    <a:pt x="2327" y="114"/>
                  </a:lnTo>
                  <a:lnTo>
                    <a:pt x="2380" y="148"/>
                  </a:lnTo>
                  <a:lnTo>
                    <a:pt x="2431" y="186"/>
                  </a:lnTo>
                  <a:lnTo>
                    <a:pt x="2477" y="227"/>
                  </a:lnTo>
                  <a:lnTo>
                    <a:pt x="2520" y="273"/>
                  </a:lnTo>
                  <a:lnTo>
                    <a:pt x="2559" y="322"/>
                  </a:lnTo>
                  <a:lnTo>
                    <a:pt x="2594" y="374"/>
                  </a:lnTo>
                  <a:lnTo>
                    <a:pt x="2624" y="430"/>
                  </a:lnTo>
                  <a:lnTo>
                    <a:pt x="2651" y="489"/>
                  </a:lnTo>
                  <a:lnTo>
                    <a:pt x="2671" y="550"/>
                  </a:lnTo>
                  <a:lnTo>
                    <a:pt x="2687" y="613"/>
                  </a:lnTo>
                  <a:lnTo>
                    <a:pt x="2697" y="678"/>
                  </a:lnTo>
                  <a:lnTo>
                    <a:pt x="2701" y="746"/>
                  </a:lnTo>
                  <a:lnTo>
                    <a:pt x="2730" y="741"/>
                  </a:lnTo>
                  <a:lnTo>
                    <a:pt x="2758" y="738"/>
                  </a:lnTo>
                  <a:lnTo>
                    <a:pt x="2787" y="738"/>
                  </a:lnTo>
                  <a:lnTo>
                    <a:pt x="2847" y="742"/>
                  </a:lnTo>
                  <a:lnTo>
                    <a:pt x="2904" y="750"/>
                  </a:lnTo>
                  <a:lnTo>
                    <a:pt x="2960" y="764"/>
                  </a:lnTo>
                  <a:lnTo>
                    <a:pt x="3013" y="783"/>
                  </a:lnTo>
                  <a:lnTo>
                    <a:pt x="3064" y="808"/>
                  </a:lnTo>
                  <a:lnTo>
                    <a:pt x="3111" y="837"/>
                  </a:lnTo>
                  <a:lnTo>
                    <a:pt x="3156" y="870"/>
                  </a:lnTo>
                  <a:lnTo>
                    <a:pt x="3197" y="908"/>
                  </a:lnTo>
                  <a:lnTo>
                    <a:pt x="3234" y="949"/>
                  </a:lnTo>
                  <a:lnTo>
                    <a:pt x="3267" y="993"/>
                  </a:lnTo>
                  <a:lnTo>
                    <a:pt x="3297" y="1041"/>
                  </a:lnTo>
                  <a:lnTo>
                    <a:pt x="3321" y="1091"/>
                  </a:lnTo>
                  <a:lnTo>
                    <a:pt x="3341" y="1145"/>
                  </a:lnTo>
                  <a:lnTo>
                    <a:pt x="3355" y="1201"/>
                  </a:lnTo>
                  <a:lnTo>
                    <a:pt x="3363" y="1259"/>
                  </a:lnTo>
                  <a:lnTo>
                    <a:pt x="3366" y="1318"/>
                  </a:lnTo>
                  <a:lnTo>
                    <a:pt x="3363" y="1378"/>
                  </a:lnTo>
                  <a:lnTo>
                    <a:pt x="3354" y="1435"/>
                  </a:lnTo>
                  <a:lnTo>
                    <a:pt x="3339" y="1491"/>
                  </a:lnTo>
                  <a:lnTo>
                    <a:pt x="3320" y="1544"/>
                  </a:lnTo>
                  <a:lnTo>
                    <a:pt x="3295" y="1595"/>
                  </a:lnTo>
                  <a:lnTo>
                    <a:pt x="3265" y="1643"/>
                  </a:lnTo>
                  <a:lnTo>
                    <a:pt x="3231" y="1688"/>
                  </a:lnTo>
                  <a:lnTo>
                    <a:pt x="3194" y="1729"/>
                  </a:lnTo>
                  <a:lnTo>
                    <a:pt x="3152" y="1767"/>
                  </a:lnTo>
                  <a:lnTo>
                    <a:pt x="3107" y="1799"/>
                  </a:lnTo>
                  <a:lnTo>
                    <a:pt x="3058" y="1829"/>
                  </a:lnTo>
                  <a:lnTo>
                    <a:pt x="3007" y="1852"/>
                  </a:lnTo>
                  <a:lnTo>
                    <a:pt x="2954" y="1872"/>
                  </a:lnTo>
                  <a:lnTo>
                    <a:pt x="2898" y="1886"/>
                  </a:lnTo>
                  <a:lnTo>
                    <a:pt x="2840" y="1895"/>
                  </a:lnTo>
                  <a:lnTo>
                    <a:pt x="2781" y="1898"/>
                  </a:lnTo>
                  <a:lnTo>
                    <a:pt x="1751" y="1898"/>
                  </a:lnTo>
                  <a:lnTo>
                    <a:pt x="1751" y="2507"/>
                  </a:lnTo>
                  <a:lnTo>
                    <a:pt x="2465" y="2507"/>
                  </a:lnTo>
                  <a:lnTo>
                    <a:pt x="2465" y="2864"/>
                  </a:lnTo>
                  <a:lnTo>
                    <a:pt x="3287" y="2864"/>
                  </a:lnTo>
                  <a:lnTo>
                    <a:pt x="3287" y="3008"/>
                  </a:lnTo>
                  <a:lnTo>
                    <a:pt x="2465" y="3008"/>
                  </a:lnTo>
                  <a:lnTo>
                    <a:pt x="2465" y="3366"/>
                  </a:lnTo>
                  <a:lnTo>
                    <a:pt x="894" y="3366"/>
                  </a:lnTo>
                  <a:lnTo>
                    <a:pt x="894" y="3008"/>
                  </a:lnTo>
                  <a:lnTo>
                    <a:pt x="71" y="3008"/>
                  </a:lnTo>
                  <a:lnTo>
                    <a:pt x="71" y="2864"/>
                  </a:lnTo>
                  <a:lnTo>
                    <a:pt x="894" y="2864"/>
                  </a:lnTo>
                  <a:lnTo>
                    <a:pt x="894" y="2507"/>
                  </a:lnTo>
                  <a:lnTo>
                    <a:pt x="1608" y="2507"/>
                  </a:lnTo>
                  <a:lnTo>
                    <a:pt x="1608" y="1898"/>
                  </a:lnTo>
                  <a:lnTo>
                    <a:pt x="785" y="1898"/>
                  </a:lnTo>
                  <a:lnTo>
                    <a:pt x="714" y="1895"/>
                  </a:lnTo>
                  <a:lnTo>
                    <a:pt x="645" y="1885"/>
                  </a:lnTo>
                  <a:lnTo>
                    <a:pt x="576" y="1870"/>
                  </a:lnTo>
                  <a:lnTo>
                    <a:pt x="511" y="1849"/>
                  </a:lnTo>
                  <a:lnTo>
                    <a:pt x="449" y="1823"/>
                  </a:lnTo>
                  <a:lnTo>
                    <a:pt x="389" y="1791"/>
                  </a:lnTo>
                  <a:lnTo>
                    <a:pt x="332" y="1754"/>
                  </a:lnTo>
                  <a:lnTo>
                    <a:pt x="278" y="1714"/>
                  </a:lnTo>
                  <a:lnTo>
                    <a:pt x="230" y="1668"/>
                  </a:lnTo>
                  <a:lnTo>
                    <a:pt x="185" y="1619"/>
                  </a:lnTo>
                  <a:lnTo>
                    <a:pt x="144" y="1566"/>
                  </a:lnTo>
                  <a:lnTo>
                    <a:pt x="107" y="1509"/>
                  </a:lnTo>
                  <a:lnTo>
                    <a:pt x="75" y="1448"/>
                  </a:lnTo>
                  <a:lnTo>
                    <a:pt x="49" y="1386"/>
                  </a:lnTo>
                  <a:lnTo>
                    <a:pt x="28" y="1320"/>
                  </a:lnTo>
                  <a:lnTo>
                    <a:pt x="12" y="1253"/>
                  </a:lnTo>
                  <a:lnTo>
                    <a:pt x="3" y="1182"/>
                  </a:lnTo>
                  <a:lnTo>
                    <a:pt x="0" y="1110"/>
                  </a:lnTo>
                  <a:lnTo>
                    <a:pt x="3" y="1042"/>
                  </a:lnTo>
                  <a:lnTo>
                    <a:pt x="11" y="976"/>
                  </a:lnTo>
                  <a:lnTo>
                    <a:pt x="26" y="911"/>
                  </a:lnTo>
                  <a:lnTo>
                    <a:pt x="45" y="849"/>
                  </a:lnTo>
                  <a:lnTo>
                    <a:pt x="68" y="787"/>
                  </a:lnTo>
                  <a:lnTo>
                    <a:pt x="98" y="729"/>
                  </a:lnTo>
                  <a:lnTo>
                    <a:pt x="131" y="674"/>
                  </a:lnTo>
                  <a:lnTo>
                    <a:pt x="169" y="622"/>
                  </a:lnTo>
                  <a:lnTo>
                    <a:pt x="211" y="573"/>
                  </a:lnTo>
                  <a:lnTo>
                    <a:pt x="256" y="527"/>
                  </a:lnTo>
                  <a:lnTo>
                    <a:pt x="306" y="486"/>
                  </a:lnTo>
                  <a:lnTo>
                    <a:pt x="359" y="449"/>
                  </a:lnTo>
                  <a:lnTo>
                    <a:pt x="415" y="415"/>
                  </a:lnTo>
                  <a:lnTo>
                    <a:pt x="474" y="387"/>
                  </a:lnTo>
                  <a:lnTo>
                    <a:pt x="536" y="362"/>
                  </a:lnTo>
                  <a:lnTo>
                    <a:pt x="601" y="344"/>
                  </a:lnTo>
                  <a:lnTo>
                    <a:pt x="626" y="293"/>
                  </a:lnTo>
                  <a:lnTo>
                    <a:pt x="657" y="246"/>
                  </a:lnTo>
                  <a:lnTo>
                    <a:pt x="692" y="202"/>
                  </a:lnTo>
                  <a:lnTo>
                    <a:pt x="729" y="162"/>
                  </a:lnTo>
                  <a:lnTo>
                    <a:pt x="772" y="126"/>
                  </a:lnTo>
                  <a:lnTo>
                    <a:pt x="817" y="94"/>
                  </a:lnTo>
                  <a:lnTo>
                    <a:pt x="866" y="66"/>
                  </a:lnTo>
                  <a:lnTo>
                    <a:pt x="916" y="43"/>
                  </a:lnTo>
                  <a:lnTo>
                    <a:pt x="969" y="24"/>
                  </a:lnTo>
                  <a:lnTo>
                    <a:pt x="1023" y="11"/>
                  </a:lnTo>
                  <a:lnTo>
                    <a:pt x="1079" y="3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dirty="0">
                <a:latin typeface="思源黑体 Light" panose="020B0300000000000000" pitchFamily="34" charset="-122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1" name="图片 10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113878"/>
            <a:ext cx="1036243" cy="1041784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1525905" y="173990"/>
            <a:ext cx="9947910" cy="9531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zh-CN" sz="2800" b="1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sym typeface="+mn-ea"/>
              </a:rPr>
              <a:t>Ⅱ.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Continue to Promote Tax Service Reform and </a:t>
            </a:r>
          </a:p>
          <a:p>
            <a:pPr algn="l"/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</a:t>
            </a:r>
            <a:r>
              <a:rPr lang="en-US"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  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Further Optimize the Tax Environment</a:t>
            </a:r>
          </a:p>
        </p:txBody>
      </p:sp>
      <p:grpSp>
        <p:nvGrpSpPr>
          <p:cNvPr id="13" name="组合 2"/>
          <p:cNvGrpSpPr/>
          <p:nvPr/>
        </p:nvGrpSpPr>
        <p:grpSpPr>
          <a:xfrm>
            <a:off x="0" y="1229360"/>
            <a:ext cx="11870055" cy="533400"/>
            <a:chOff x="0" y="1131590"/>
            <a:chExt cx="3699930" cy="432048"/>
          </a:xfrm>
          <a:solidFill>
            <a:srgbClr val="2098E4"/>
          </a:solidFill>
        </p:grpSpPr>
        <p:sp>
          <p:nvSpPr>
            <p:cNvPr id="14" name="五边形 9"/>
            <p:cNvSpPr/>
            <p:nvPr/>
          </p:nvSpPr>
          <p:spPr>
            <a:xfrm>
              <a:off x="0" y="1131590"/>
              <a:ext cx="3290131" cy="432048"/>
            </a:xfrm>
            <a:prstGeom prst="homePlate">
              <a:avLst>
                <a:gd name="adj" fmla="val 26606"/>
              </a:avLst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15" name="燕尾形 10"/>
            <p:cNvSpPr/>
            <p:nvPr/>
          </p:nvSpPr>
          <p:spPr>
            <a:xfrm>
              <a:off x="32789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16" name="燕尾形 11"/>
            <p:cNvSpPr/>
            <p:nvPr/>
          </p:nvSpPr>
          <p:spPr>
            <a:xfrm>
              <a:off x="34838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</p:grpSp>
      <p:sp>
        <p:nvSpPr>
          <p:cNvPr id="17" name="文本框 16"/>
          <p:cNvSpPr txBox="1"/>
          <p:nvPr/>
        </p:nvSpPr>
        <p:spPr>
          <a:xfrm>
            <a:off x="-368935" y="1300480"/>
            <a:ext cx="10977245" cy="3683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 algn="l"/>
            <a:r>
              <a:rPr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</a:t>
            </a:r>
            <a:r>
              <a:rPr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</a:t>
            </a:r>
            <a:r>
              <a:rPr lang="en-US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. </a:t>
            </a:r>
            <a:r>
              <a:rPr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Provide </a:t>
            </a:r>
            <a:r>
              <a:rPr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services according to the characteristics of the inbound business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3374390" y="2696845"/>
            <a:ext cx="7673975" cy="1538605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3050" indent="-27305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20" indent="-27305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70" indent="-1778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370" indent="-1778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240" indent="-17907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9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1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7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49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lvl="0" indent="-285750" algn="l" fontAlgn="auto">
              <a:lnSpc>
                <a:spcPts val="3000"/>
              </a:lnSpc>
              <a:spcAft>
                <a:spcPts val="1200"/>
              </a:spcAft>
              <a:buClrTx/>
              <a:buSzTx/>
              <a:buFont typeface="Wingdings" panose="05000000000000000000" charset="0"/>
              <a:buChar char="ü"/>
            </a:pPr>
            <a:r>
              <a:rPr lang="en-US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Promote the electronic filing process of external payments and information sharing among departments</a:t>
            </a:r>
            <a:r>
              <a:rPr lang="zh-CN" altLang="en-US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，</a:t>
            </a:r>
            <a:r>
              <a:rPr lang="en-US" altLang="zh-CN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and </a:t>
            </a:r>
            <a:r>
              <a:rPr lang="zh-CN" altLang="en-US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simplify the filing process</a:t>
            </a:r>
            <a:r>
              <a:rPr lang="en-US" altLang="zh-CN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by "one-time filing for multiple payments"</a:t>
            </a:r>
          </a:p>
        </p:txBody>
      </p:sp>
      <p:pic>
        <p:nvPicPr>
          <p:cNvPr id="7" name="图片占位符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8568" r="18568"/>
          <a:stretch>
            <a:fillRect/>
          </a:stretch>
        </p:blipFill>
        <p:spPr>
          <a:xfrm>
            <a:off x="0" y="2538095"/>
            <a:ext cx="2414905" cy="3465830"/>
          </a:xfrm>
          <a:custGeom>
            <a:avLst/>
            <a:gdLst>
              <a:gd name="connsiteX0" fmla="*/ 0 w 4449914"/>
              <a:gd name="connsiteY0" fmla="*/ 0 h 4719917"/>
              <a:gd name="connsiteX1" fmla="*/ 4449914 w 4449914"/>
              <a:gd name="connsiteY1" fmla="*/ 0 h 4719917"/>
              <a:gd name="connsiteX2" fmla="*/ 4449914 w 4449914"/>
              <a:gd name="connsiteY2" fmla="*/ 3933248 h 4719917"/>
              <a:gd name="connsiteX3" fmla="*/ 3663245 w 4449914"/>
              <a:gd name="connsiteY3" fmla="*/ 4719917 h 4719917"/>
              <a:gd name="connsiteX4" fmla="*/ 0 w 4449914"/>
              <a:gd name="connsiteY4" fmla="*/ 4719917 h 4719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49914" h="4719917">
                <a:moveTo>
                  <a:pt x="0" y="0"/>
                </a:moveTo>
                <a:lnTo>
                  <a:pt x="4449914" y="0"/>
                </a:lnTo>
                <a:lnTo>
                  <a:pt x="4449914" y="3933248"/>
                </a:lnTo>
                <a:cubicBezTo>
                  <a:pt x="4449914" y="4367713"/>
                  <a:pt x="4097710" y="4719917"/>
                  <a:pt x="3663245" y="4719917"/>
                </a:cubicBezTo>
                <a:lnTo>
                  <a:pt x="0" y="4719917"/>
                </a:lnTo>
                <a:close/>
              </a:path>
            </a:pathLst>
          </a:custGeom>
        </p:spPr>
      </p:pic>
      <p:sp>
        <p:nvSpPr>
          <p:cNvPr id="8" name="对角圆角矩形 5"/>
          <p:cNvSpPr/>
          <p:nvPr/>
        </p:nvSpPr>
        <p:spPr>
          <a:xfrm>
            <a:off x="2931795" y="2538730"/>
            <a:ext cx="8559800" cy="3296920"/>
          </a:xfrm>
          <a:prstGeom prst="round2Diag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3333115" y="4414838"/>
            <a:ext cx="7757795" cy="1153795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3050" indent="-27305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20" indent="-27305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70" indent="-1778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370" indent="-1778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240" indent="-17907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9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1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7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49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lvl="0" indent="-285750" algn="l">
              <a:lnSpc>
                <a:spcPts val="3000"/>
              </a:lnSpc>
              <a:spcAft>
                <a:spcPts val="1200"/>
              </a:spcAft>
              <a:buClrTx/>
              <a:buSzTx/>
              <a:buFont typeface="Wingdings" panose="05000000000000000000" charset="0"/>
              <a:buChar char="ü"/>
            </a:pPr>
            <a:r>
              <a:rPr lang="en-US" altLang="zh-CN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A</a:t>
            </a:r>
            <a:r>
              <a:rPr lang="en-US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ccording to real-time information sharing with Tax Administration and Foreign Exchange Administration</a:t>
            </a:r>
            <a:r>
              <a:rPr lang="zh-CN" altLang="en-US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，</a:t>
            </a:r>
            <a:r>
              <a:rPr lang="en-US" altLang="zh-CN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which shortening the processing time to 8 minutes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0" name="文本框 99"/>
          <p:cNvSpPr txBox="1"/>
          <p:nvPr/>
        </p:nvSpPr>
        <p:spPr>
          <a:xfrm>
            <a:off x="-397510" y="1300480"/>
            <a:ext cx="6052185" cy="3683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/>
            <a:r>
              <a:rPr 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（二） 根据“引进来”企业的特点，提供便利化服务</a:t>
            </a:r>
          </a:p>
        </p:txBody>
      </p:sp>
      <p:grpSp>
        <p:nvGrpSpPr>
          <p:cNvPr id="15" name="组合 14"/>
          <p:cNvGrpSpPr/>
          <p:nvPr/>
        </p:nvGrpSpPr>
        <p:grpSpPr>
          <a:xfrm>
            <a:off x="355385" y="2030274"/>
            <a:ext cx="11922761" cy="4235365"/>
            <a:chOff x="1053295" y="1495276"/>
            <a:chExt cx="10796441" cy="4068172"/>
          </a:xfrm>
        </p:grpSpPr>
        <p:grpSp>
          <p:nvGrpSpPr>
            <p:cNvPr id="18" name="组合 17"/>
            <p:cNvGrpSpPr/>
            <p:nvPr/>
          </p:nvGrpSpPr>
          <p:grpSpPr>
            <a:xfrm>
              <a:off x="4602065" y="2136415"/>
              <a:ext cx="2960882" cy="3427033"/>
              <a:chOff x="4615752" y="1715087"/>
              <a:chExt cx="2960497" cy="3427827"/>
            </a:xfrm>
          </p:grpSpPr>
          <p:grpSp>
            <p:nvGrpSpPr>
              <p:cNvPr id="102" name="组合 101"/>
              <p:cNvGrpSpPr/>
              <p:nvPr/>
            </p:nvGrpSpPr>
            <p:grpSpPr>
              <a:xfrm>
                <a:off x="4913081" y="1957629"/>
                <a:ext cx="1638286" cy="535324"/>
                <a:chOff x="5341758" y="1852276"/>
                <a:chExt cx="1638286" cy="535324"/>
              </a:xfrm>
            </p:grpSpPr>
            <p:sp>
              <p:nvSpPr>
                <p:cNvPr id="118" name="任意多边形 18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chemeClr val="bg1"/>
                    </a:gs>
                    <a:gs pos="0">
                      <a:schemeClr val="bg1">
                        <a:lumMod val="75000"/>
                      </a:schemeClr>
                    </a:gs>
                  </a:gsLst>
                  <a:lin ang="2700000" scaled="1"/>
                </a:gradFill>
                <a:ln w="19050">
                  <a:noFill/>
                </a:ln>
                <a:effectLst>
                  <a:outerShdw blurRad="101600" dist="508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  <p:sp>
              <p:nvSpPr>
                <p:cNvPr id="119" name="任意多边形 19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97000"/>
                      </a:schemeClr>
                    </a:gs>
                    <a:gs pos="100000">
                      <a:schemeClr val="bg1">
                        <a:lumMod val="79000"/>
                      </a:schemeClr>
                    </a:gs>
                  </a:gsLst>
                  <a:lin ang="2700000" scaled="1"/>
                </a:gradFill>
                <a:ln w="19050">
                  <a:noFill/>
                </a:ln>
                <a:effectLst>
                  <a:softEdge rad="25400"/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</p:grpSp>
          <p:grpSp>
            <p:nvGrpSpPr>
              <p:cNvPr id="103" name="组合 102"/>
              <p:cNvGrpSpPr/>
              <p:nvPr/>
            </p:nvGrpSpPr>
            <p:grpSpPr>
              <a:xfrm rot="3600000">
                <a:off x="6124689" y="2266568"/>
                <a:ext cx="1638286" cy="535324"/>
                <a:chOff x="5341758" y="1852276"/>
                <a:chExt cx="1638286" cy="535324"/>
              </a:xfrm>
            </p:grpSpPr>
            <p:sp>
              <p:nvSpPr>
                <p:cNvPr id="116" name="任意多边形 16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chemeClr val="bg1"/>
                    </a:gs>
                    <a:gs pos="0">
                      <a:schemeClr val="bg1">
                        <a:lumMod val="80000"/>
                      </a:schemeClr>
                    </a:gs>
                  </a:gsLst>
                  <a:lin ang="20700000" scaled="0"/>
                </a:gradFill>
                <a:ln w="19050">
                  <a:noFill/>
                </a:ln>
                <a:effectLst>
                  <a:outerShdw blurRad="101600" dist="508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  <p:sp>
              <p:nvSpPr>
                <p:cNvPr id="117" name="任意多边形 17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1000"/>
                      </a:schemeClr>
                    </a:gs>
                  </a:gsLst>
                  <a:lin ang="20700000" scaled="0"/>
                </a:gradFill>
                <a:ln w="19050">
                  <a:noFill/>
                </a:ln>
                <a:effectLst>
                  <a:softEdge rad="25400"/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</p:grpSp>
          <p:grpSp>
            <p:nvGrpSpPr>
              <p:cNvPr id="104" name="组合 103"/>
              <p:cNvGrpSpPr/>
              <p:nvPr/>
            </p:nvGrpSpPr>
            <p:grpSpPr>
              <a:xfrm rot="7200000">
                <a:off x="6489444" y="3465182"/>
                <a:ext cx="1638286" cy="535324"/>
                <a:chOff x="5341758" y="1852276"/>
                <a:chExt cx="1638286" cy="535324"/>
              </a:xfrm>
            </p:grpSpPr>
            <p:sp>
              <p:nvSpPr>
                <p:cNvPr id="114" name="任意多边形 14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chemeClr val="bg1"/>
                    </a:gs>
                    <a:gs pos="0">
                      <a:schemeClr val="bg1">
                        <a:lumMod val="80000"/>
                      </a:schemeClr>
                    </a:gs>
                  </a:gsLst>
                  <a:lin ang="17100000" scaled="0"/>
                </a:gradFill>
                <a:ln w="19050">
                  <a:noFill/>
                </a:ln>
                <a:effectLst>
                  <a:outerShdw blurRad="101600" dist="508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  <p:sp>
              <p:nvSpPr>
                <p:cNvPr id="115" name="任意多边形 15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1000"/>
                      </a:schemeClr>
                    </a:gs>
                  </a:gsLst>
                  <a:lin ang="17100000" scaled="0"/>
                </a:gradFill>
                <a:ln w="19050">
                  <a:noFill/>
                </a:ln>
                <a:effectLst>
                  <a:softEdge rad="25400"/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</p:grpSp>
          <p:grpSp>
            <p:nvGrpSpPr>
              <p:cNvPr id="105" name="组合 104"/>
              <p:cNvGrpSpPr/>
              <p:nvPr/>
            </p:nvGrpSpPr>
            <p:grpSpPr>
              <a:xfrm flipH="1" flipV="1">
                <a:off x="5640634" y="4365048"/>
                <a:ext cx="1638286" cy="535324"/>
                <a:chOff x="5341758" y="1852276"/>
                <a:chExt cx="1638286" cy="535324"/>
              </a:xfrm>
            </p:grpSpPr>
            <p:sp>
              <p:nvSpPr>
                <p:cNvPr id="112" name="任意多边形 12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chemeClr val="bg1"/>
                    </a:gs>
                    <a:gs pos="0">
                      <a:schemeClr val="bg1">
                        <a:lumMod val="80000"/>
                      </a:schemeClr>
                    </a:gs>
                  </a:gsLst>
                  <a:lin ang="13500000" scaled="0"/>
                </a:gradFill>
                <a:ln w="19050">
                  <a:noFill/>
                </a:ln>
                <a:effectLst>
                  <a:outerShdw blurRad="101600" dist="508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  <p:sp>
              <p:nvSpPr>
                <p:cNvPr id="113" name="任意多边形 13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1000"/>
                      </a:schemeClr>
                    </a:gs>
                  </a:gsLst>
                  <a:lin ang="13500000" scaled="0"/>
                </a:gradFill>
                <a:ln w="19050">
                  <a:noFill/>
                </a:ln>
                <a:effectLst>
                  <a:softEdge rad="25400"/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</p:grpSp>
          <p:grpSp>
            <p:nvGrpSpPr>
              <p:cNvPr id="106" name="组合 105"/>
              <p:cNvGrpSpPr/>
              <p:nvPr/>
            </p:nvGrpSpPr>
            <p:grpSpPr>
              <a:xfrm rot="3600000" flipH="1" flipV="1">
                <a:off x="4429026" y="4056109"/>
                <a:ext cx="1638286" cy="535324"/>
                <a:chOff x="5341758" y="1852276"/>
                <a:chExt cx="1638286" cy="535324"/>
              </a:xfrm>
            </p:grpSpPr>
            <p:sp>
              <p:nvSpPr>
                <p:cNvPr id="110" name="任意多边形 10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chemeClr val="bg1"/>
                    </a:gs>
                    <a:gs pos="0">
                      <a:schemeClr val="bg1">
                        <a:lumMod val="80000"/>
                      </a:schemeClr>
                    </a:gs>
                  </a:gsLst>
                  <a:lin ang="9900000" scaled="0"/>
                </a:gradFill>
                <a:ln w="19050">
                  <a:noFill/>
                </a:ln>
                <a:effectLst>
                  <a:outerShdw blurRad="101600" dist="508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  <p:sp>
              <p:nvSpPr>
                <p:cNvPr id="111" name="任意多边形 11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1000"/>
                      </a:schemeClr>
                    </a:gs>
                  </a:gsLst>
                  <a:lin ang="9900000" scaled="0"/>
                </a:gradFill>
                <a:ln w="19050">
                  <a:noFill/>
                </a:ln>
                <a:effectLst>
                  <a:softEdge rad="25400"/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</p:grpSp>
          <p:grpSp>
            <p:nvGrpSpPr>
              <p:cNvPr id="107" name="组合 106"/>
              <p:cNvGrpSpPr/>
              <p:nvPr/>
            </p:nvGrpSpPr>
            <p:grpSpPr>
              <a:xfrm rot="7200000" flipH="1" flipV="1">
                <a:off x="4064271" y="2857495"/>
                <a:ext cx="1638286" cy="535324"/>
                <a:chOff x="5341758" y="1852276"/>
                <a:chExt cx="1638286" cy="535324"/>
              </a:xfrm>
            </p:grpSpPr>
            <p:sp>
              <p:nvSpPr>
                <p:cNvPr id="108" name="任意多边形 8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chemeClr val="bg1"/>
                    </a:gs>
                    <a:gs pos="0">
                      <a:schemeClr val="bg1">
                        <a:lumMod val="80000"/>
                      </a:schemeClr>
                    </a:gs>
                  </a:gsLst>
                  <a:lin ang="7500000" scaled="0"/>
                </a:gradFill>
                <a:ln w="19050">
                  <a:noFill/>
                </a:ln>
                <a:effectLst>
                  <a:outerShdw blurRad="101600" dist="508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  <p:sp>
              <p:nvSpPr>
                <p:cNvPr id="109" name="任意多边形 9"/>
                <p:cNvSpPr/>
                <p:nvPr/>
              </p:nvSpPr>
              <p:spPr bwMode="auto">
                <a:xfrm rot="10800000">
                  <a:off x="5341758" y="1852276"/>
                  <a:ext cx="1638286" cy="535324"/>
                </a:xfrm>
                <a:custGeom>
                  <a:avLst/>
                  <a:gdLst>
                    <a:gd name="connsiteX0" fmla="*/ 1161826 w 1638286"/>
                    <a:gd name="connsiteY0" fmla="*/ 535324 h 535324"/>
                    <a:gd name="connsiteX1" fmla="*/ 309069 w 1638286"/>
                    <a:gd name="connsiteY1" fmla="*/ 535324 h 535324"/>
                    <a:gd name="connsiteX2" fmla="*/ 0 w 1638286"/>
                    <a:gd name="connsiteY2" fmla="*/ 0 h 535324"/>
                    <a:gd name="connsiteX3" fmla="*/ 105173 w 1638286"/>
                    <a:gd name="connsiteY3" fmla="*/ 0 h 535324"/>
                    <a:gd name="connsiteX4" fmla="*/ 108430 w 1638286"/>
                    <a:gd name="connsiteY4" fmla="*/ 524 h 535324"/>
                    <a:gd name="connsiteX5" fmla="*/ 916509 w 1638286"/>
                    <a:gd name="connsiteY5" fmla="*/ 524 h 535324"/>
                    <a:gd name="connsiteX6" fmla="*/ 919811 w 1638286"/>
                    <a:gd name="connsiteY6" fmla="*/ 0 h 535324"/>
                    <a:gd name="connsiteX7" fmla="*/ 1638286 w 1638286"/>
                    <a:gd name="connsiteY7" fmla="*/ 0 h 535324"/>
                    <a:gd name="connsiteX8" fmla="*/ 1623613 w 1638286"/>
                    <a:gd name="connsiteY8" fmla="*/ 25429 h 535324"/>
                    <a:gd name="connsiteX9" fmla="*/ 1412461 w 1638286"/>
                    <a:gd name="connsiteY9" fmla="*/ 391366 h 535324"/>
                    <a:gd name="connsiteX10" fmla="*/ 1161826 w 1638286"/>
                    <a:gd name="connsiteY10" fmla="*/ 535324 h 53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8286" h="535324">
                      <a:moveTo>
                        <a:pt x="1161826" y="535324"/>
                      </a:moveTo>
                      <a:lnTo>
                        <a:pt x="309069" y="535324"/>
                      </a:lnTo>
                      <a:lnTo>
                        <a:pt x="0" y="0"/>
                      </a:lnTo>
                      <a:lnTo>
                        <a:pt x="105173" y="0"/>
                      </a:lnTo>
                      <a:lnTo>
                        <a:pt x="108430" y="524"/>
                      </a:lnTo>
                      <a:lnTo>
                        <a:pt x="916509" y="524"/>
                      </a:lnTo>
                      <a:lnTo>
                        <a:pt x="919811" y="0"/>
                      </a:lnTo>
                      <a:lnTo>
                        <a:pt x="1638286" y="0"/>
                      </a:lnTo>
                      <a:lnTo>
                        <a:pt x="1623613" y="25429"/>
                      </a:lnTo>
                      <a:cubicBezTo>
                        <a:pt x="1412461" y="391366"/>
                        <a:pt x="1412461" y="391366"/>
                        <a:pt x="1412461" y="391366"/>
                      </a:cubicBezTo>
                      <a:cubicBezTo>
                        <a:pt x="1366047" y="470311"/>
                        <a:pt x="1254654" y="535324"/>
                        <a:pt x="1161826" y="53532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1000"/>
                      </a:schemeClr>
                    </a:gs>
                  </a:gsLst>
                  <a:lin ang="7500000" scaled="0"/>
                </a:gradFill>
                <a:ln w="19050">
                  <a:noFill/>
                </a:ln>
                <a:effectLst>
                  <a:softEdge rad="25400"/>
                </a:effec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 dirty="0">
                    <a:solidFill>
                      <a:prstClr val="black"/>
                    </a:solidFill>
                    <a:ea typeface="思源黑体 Normal" panose="020B0400000000000000" pitchFamily="34" charset="-122"/>
                  </a:endParaRPr>
                </a:p>
              </p:txBody>
            </p:sp>
          </p:grpSp>
        </p:grpSp>
        <p:grpSp>
          <p:nvGrpSpPr>
            <p:cNvPr id="19" name="Group 8"/>
            <p:cNvGrpSpPr>
              <a:grpSpLocks noChangeAspect="1"/>
            </p:cNvGrpSpPr>
            <p:nvPr/>
          </p:nvGrpSpPr>
          <p:grpSpPr bwMode="auto">
            <a:xfrm>
              <a:off x="5622401" y="2471964"/>
              <a:ext cx="331025" cy="362581"/>
              <a:chOff x="3437" y="2282"/>
              <a:chExt cx="679" cy="744"/>
            </a:xfrm>
            <a:solidFill>
              <a:srgbClr val="FFB850"/>
            </a:solidFill>
          </p:grpSpPr>
          <p:sp>
            <p:nvSpPr>
              <p:cNvPr id="5" name="Freeform 9"/>
              <p:cNvSpPr/>
              <p:nvPr/>
            </p:nvSpPr>
            <p:spPr bwMode="auto">
              <a:xfrm>
                <a:off x="3595" y="2282"/>
                <a:ext cx="364" cy="379"/>
              </a:xfrm>
              <a:custGeom>
                <a:avLst/>
                <a:gdLst>
                  <a:gd name="T0" fmla="*/ 50 w 152"/>
                  <a:gd name="T1" fmla="*/ 147 h 159"/>
                  <a:gd name="T2" fmla="*/ 39 w 152"/>
                  <a:gd name="T3" fmla="*/ 147 h 159"/>
                  <a:gd name="T4" fmla="*/ 76 w 152"/>
                  <a:gd name="T5" fmla="*/ 159 h 159"/>
                  <a:gd name="T6" fmla="*/ 114 w 152"/>
                  <a:gd name="T7" fmla="*/ 147 h 159"/>
                  <a:gd name="T8" fmla="*/ 103 w 152"/>
                  <a:gd name="T9" fmla="*/ 147 h 159"/>
                  <a:gd name="T10" fmla="*/ 152 w 152"/>
                  <a:gd name="T11" fmla="*/ 76 h 159"/>
                  <a:gd name="T12" fmla="*/ 76 w 152"/>
                  <a:gd name="T13" fmla="*/ 0 h 159"/>
                  <a:gd name="T14" fmla="*/ 0 w 152"/>
                  <a:gd name="T15" fmla="*/ 76 h 159"/>
                  <a:gd name="T16" fmla="*/ 50 w 152"/>
                  <a:gd name="T17" fmla="*/ 147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59">
                    <a:moveTo>
                      <a:pt x="50" y="147"/>
                    </a:moveTo>
                    <a:cubicBezTo>
                      <a:pt x="39" y="147"/>
                      <a:pt x="39" y="147"/>
                      <a:pt x="39" y="147"/>
                    </a:cubicBezTo>
                    <a:cubicBezTo>
                      <a:pt x="39" y="152"/>
                      <a:pt x="53" y="159"/>
                      <a:pt x="76" y="159"/>
                    </a:cubicBezTo>
                    <a:cubicBezTo>
                      <a:pt x="99" y="159"/>
                      <a:pt x="113" y="152"/>
                      <a:pt x="114" y="147"/>
                    </a:cubicBezTo>
                    <a:cubicBezTo>
                      <a:pt x="103" y="147"/>
                      <a:pt x="103" y="147"/>
                      <a:pt x="103" y="147"/>
                    </a:cubicBezTo>
                    <a:cubicBezTo>
                      <a:pt x="131" y="136"/>
                      <a:pt x="152" y="108"/>
                      <a:pt x="152" y="76"/>
                    </a:cubicBezTo>
                    <a:cubicBezTo>
                      <a:pt x="152" y="34"/>
                      <a:pt x="118" y="0"/>
                      <a:pt x="76" y="0"/>
                    </a:cubicBezTo>
                    <a:cubicBezTo>
                      <a:pt x="34" y="0"/>
                      <a:pt x="0" y="34"/>
                      <a:pt x="0" y="76"/>
                    </a:cubicBezTo>
                    <a:cubicBezTo>
                      <a:pt x="0" y="108"/>
                      <a:pt x="21" y="136"/>
                      <a:pt x="50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101" name="Freeform 10"/>
              <p:cNvSpPr/>
              <p:nvPr/>
            </p:nvSpPr>
            <p:spPr bwMode="auto">
              <a:xfrm>
                <a:off x="3437" y="2633"/>
                <a:ext cx="679" cy="393"/>
              </a:xfrm>
              <a:custGeom>
                <a:avLst/>
                <a:gdLst>
                  <a:gd name="T0" fmla="*/ 222 w 284"/>
                  <a:gd name="T1" fmla="*/ 0 h 165"/>
                  <a:gd name="T2" fmla="*/ 188 w 284"/>
                  <a:gd name="T3" fmla="*/ 0 h 165"/>
                  <a:gd name="T4" fmla="*/ 154 w 284"/>
                  <a:gd name="T5" fmla="*/ 19 h 165"/>
                  <a:gd name="T6" fmla="*/ 154 w 284"/>
                  <a:gd name="T7" fmla="*/ 134 h 165"/>
                  <a:gd name="T8" fmla="*/ 143 w 284"/>
                  <a:gd name="T9" fmla="*/ 146 h 165"/>
                  <a:gd name="T10" fmla="*/ 131 w 284"/>
                  <a:gd name="T11" fmla="*/ 134 h 165"/>
                  <a:gd name="T12" fmla="*/ 131 w 284"/>
                  <a:gd name="T13" fmla="*/ 19 h 165"/>
                  <a:gd name="T14" fmla="*/ 97 w 284"/>
                  <a:gd name="T15" fmla="*/ 0 h 165"/>
                  <a:gd name="T16" fmla="*/ 63 w 284"/>
                  <a:gd name="T17" fmla="*/ 0 h 165"/>
                  <a:gd name="T18" fmla="*/ 0 w 284"/>
                  <a:gd name="T19" fmla="*/ 86 h 165"/>
                  <a:gd name="T20" fmla="*/ 0 w 284"/>
                  <a:gd name="T21" fmla="*/ 165 h 165"/>
                  <a:gd name="T22" fmla="*/ 284 w 284"/>
                  <a:gd name="T23" fmla="*/ 165 h 165"/>
                  <a:gd name="T24" fmla="*/ 284 w 284"/>
                  <a:gd name="T25" fmla="*/ 86 h 165"/>
                  <a:gd name="T26" fmla="*/ 222 w 284"/>
                  <a:gd name="T27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4" h="165">
                    <a:moveTo>
                      <a:pt x="222" y="0"/>
                    </a:moveTo>
                    <a:cubicBezTo>
                      <a:pt x="188" y="0"/>
                      <a:pt x="188" y="0"/>
                      <a:pt x="188" y="0"/>
                    </a:cubicBezTo>
                    <a:cubicBezTo>
                      <a:pt x="188" y="10"/>
                      <a:pt x="172" y="17"/>
                      <a:pt x="154" y="19"/>
                    </a:cubicBezTo>
                    <a:cubicBezTo>
                      <a:pt x="154" y="134"/>
                      <a:pt x="154" y="134"/>
                      <a:pt x="154" y="134"/>
                    </a:cubicBezTo>
                    <a:cubicBezTo>
                      <a:pt x="154" y="140"/>
                      <a:pt x="149" y="146"/>
                      <a:pt x="143" y="146"/>
                    </a:cubicBezTo>
                    <a:cubicBezTo>
                      <a:pt x="136" y="146"/>
                      <a:pt x="131" y="140"/>
                      <a:pt x="131" y="134"/>
                    </a:cubicBezTo>
                    <a:cubicBezTo>
                      <a:pt x="131" y="19"/>
                      <a:pt x="131" y="19"/>
                      <a:pt x="131" y="19"/>
                    </a:cubicBezTo>
                    <a:cubicBezTo>
                      <a:pt x="113" y="17"/>
                      <a:pt x="97" y="11"/>
                      <a:pt x="97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28" y="0"/>
                      <a:pt x="0" y="39"/>
                      <a:pt x="0" y="86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284" y="165"/>
                      <a:pt x="284" y="165"/>
                      <a:pt x="284" y="165"/>
                    </a:cubicBezTo>
                    <a:cubicBezTo>
                      <a:pt x="284" y="86"/>
                      <a:pt x="284" y="86"/>
                      <a:pt x="284" y="86"/>
                    </a:cubicBezTo>
                    <a:cubicBezTo>
                      <a:pt x="284" y="39"/>
                      <a:pt x="256" y="0"/>
                      <a:pt x="2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grpSp>
          <p:nvGrpSpPr>
            <p:cNvPr id="20" name="Group 13"/>
            <p:cNvGrpSpPr>
              <a:grpSpLocks noChangeAspect="1"/>
            </p:cNvGrpSpPr>
            <p:nvPr/>
          </p:nvGrpSpPr>
          <p:grpSpPr bwMode="auto">
            <a:xfrm>
              <a:off x="6770705" y="2815226"/>
              <a:ext cx="362992" cy="367145"/>
              <a:chOff x="2426" y="2781"/>
              <a:chExt cx="593" cy="600"/>
            </a:xfrm>
            <a:solidFill>
              <a:srgbClr val="01ACBE"/>
            </a:solidFill>
          </p:grpSpPr>
          <p:sp>
            <p:nvSpPr>
              <p:cNvPr id="98" name="Freeform 14"/>
              <p:cNvSpPr/>
              <p:nvPr/>
            </p:nvSpPr>
            <p:spPr bwMode="auto">
              <a:xfrm>
                <a:off x="2442" y="2805"/>
                <a:ext cx="577" cy="576"/>
              </a:xfrm>
              <a:custGeom>
                <a:avLst/>
                <a:gdLst>
                  <a:gd name="T0" fmla="*/ 0 w 241"/>
                  <a:gd name="T1" fmla="*/ 115 h 241"/>
                  <a:gd name="T2" fmla="*/ 0 w 241"/>
                  <a:gd name="T3" fmla="*/ 121 h 241"/>
                  <a:gd name="T4" fmla="*/ 121 w 241"/>
                  <a:gd name="T5" fmla="*/ 241 h 241"/>
                  <a:gd name="T6" fmla="*/ 241 w 241"/>
                  <a:gd name="T7" fmla="*/ 121 h 241"/>
                  <a:gd name="T8" fmla="*/ 121 w 241"/>
                  <a:gd name="T9" fmla="*/ 0 h 241"/>
                  <a:gd name="T10" fmla="*/ 121 w 241"/>
                  <a:gd name="T11" fmla="*/ 115 h 241"/>
                  <a:gd name="T12" fmla="*/ 0 w 241"/>
                  <a:gd name="T13" fmla="*/ 115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241">
                    <a:moveTo>
                      <a:pt x="0" y="115"/>
                    </a:moveTo>
                    <a:cubicBezTo>
                      <a:pt x="0" y="117"/>
                      <a:pt x="0" y="119"/>
                      <a:pt x="0" y="121"/>
                    </a:cubicBezTo>
                    <a:cubicBezTo>
                      <a:pt x="0" y="187"/>
                      <a:pt x="54" y="241"/>
                      <a:pt x="121" y="241"/>
                    </a:cubicBezTo>
                    <a:cubicBezTo>
                      <a:pt x="187" y="241"/>
                      <a:pt x="241" y="187"/>
                      <a:pt x="241" y="121"/>
                    </a:cubicBezTo>
                    <a:cubicBezTo>
                      <a:pt x="241" y="54"/>
                      <a:pt x="187" y="0"/>
                      <a:pt x="121" y="0"/>
                    </a:cubicBezTo>
                    <a:cubicBezTo>
                      <a:pt x="121" y="115"/>
                      <a:pt x="121" y="115"/>
                      <a:pt x="121" y="115"/>
                    </a:cubicBezTo>
                    <a:lnTo>
                      <a:pt x="0" y="1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99" name="Freeform 15"/>
              <p:cNvSpPr>
                <a:spLocks noEditPoints="1"/>
              </p:cNvSpPr>
              <p:nvPr/>
            </p:nvSpPr>
            <p:spPr bwMode="auto">
              <a:xfrm>
                <a:off x="2426" y="2781"/>
                <a:ext cx="275" cy="273"/>
              </a:xfrm>
              <a:custGeom>
                <a:avLst/>
                <a:gdLst>
                  <a:gd name="T0" fmla="*/ 0 w 115"/>
                  <a:gd name="T1" fmla="*/ 114 h 114"/>
                  <a:gd name="T2" fmla="*/ 115 w 115"/>
                  <a:gd name="T3" fmla="*/ 114 h 114"/>
                  <a:gd name="T4" fmla="*/ 115 w 115"/>
                  <a:gd name="T5" fmla="*/ 0 h 114"/>
                  <a:gd name="T6" fmla="*/ 0 w 115"/>
                  <a:gd name="T7" fmla="*/ 114 h 114"/>
                  <a:gd name="T8" fmla="*/ 15 w 115"/>
                  <a:gd name="T9" fmla="*/ 104 h 114"/>
                  <a:gd name="T10" fmla="*/ 104 w 115"/>
                  <a:gd name="T11" fmla="*/ 14 h 114"/>
                  <a:gd name="T12" fmla="*/ 104 w 115"/>
                  <a:gd name="T13" fmla="*/ 104 h 114"/>
                  <a:gd name="T14" fmla="*/ 15 w 115"/>
                  <a:gd name="T15" fmla="*/ 10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114">
                    <a:moveTo>
                      <a:pt x="0" y="114"/>
                    </a:moveTo>
                    <a:cubicBezTo>
                      <a:pt x="115" y="114"/>
                      <a:pt x="115" y="114"/>
                      <a:pt x="115" y="114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51" y="0"/>
                      <a:pt x="0" y="51"/>
                      <a:pt x="0" y="114"/>
                    </a:cubicBezTo>
                    <a:close/>
                    <a:moveTo>
                      <a:pt x="15" y="104"/>
                    </a:moveTo>
                    <a:cubicBezTo>
                      <a:pt x="15" y="54"/>
                      <a:pt x="55" y="14"/>
                      <a:pt x="104" y="14"/>
                    </a:cubicBezTo>
                    <a:cubicBezTo>
                      <a:pt x="104" y="104"/>
                      <a:pt x="104" y="104"/>
                      <a:pt x="104" y="104"/>
                    </a:cubicBezTo>
                    <a:lnTo>
                      <a:pt x="15" y="1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grpSp>
          <p:nvGrpSpPr>
            <p:cNvPr id="21" name="Group 18"/>
            <p:cNvGrpSpPr>
              <a:grpSpLocks noChangeAspect="1"/>
            </p:cNvGrpSpPr>
            <p:nvPr/>
          </p:nvGrpSpPr>
          <p:grpSpPr bwMode="auto">
            <a:xfrm>
              <a:off x="4710896" y="3283080"/>
              <a:ext cx="377072" cy="351235"/>
              <a:chOff x="3802" y="2858"/>
              <a:chExt cx="616" cy="574"/>
            </a:xfrm>
            <a:solidFill>
              <a:srgbClr val="E87071"/>
            </a:solidFill>
          </p:grpSpPr>
          <p:sp>
            <p:nvSpPr>
              <p:cNvPr id="93" name="Rectangle 19"/>
              <p:cNvSpPr>
                <a:spLocks noChangeArrowheads="1"/>
              </p:cNvSpPr>
              <p:nvPr/>
            </p:nvSpPr>
            <p:spPr bwMode="auto">
              <a:xfrm>
                <a:off x="3802" y="3205"/>
                <a:ext cx="129" cy="22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94" name="Rectangle 20"/>
              <p:cNvSpPr>
                <a:spLocks noChangeArrowheads="1"/>
              </p:cNvSpPr>
              <p:nvPr/>
            </p:nvSpPr>
            <p:spPr bwMode="auto">
              <a:xfrm>
                <a:off x="3964" y="3174"/>
                <a:ext cx="129" cy="25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95" name="Rectangle 21"/>
              <p:cNvSpPr>
                <a:spLocks noChangeArrowheads="1"/>
              </p:cNvSpPr>
              <p:nvPr/>
            </p:nvSpPr>
            <p:spPr bwMode="auto">
              <a:xfrm>
                <a:off x="4129" y="3131"/>
                <a:ext cx="129" cy="30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96" name="Rectangle 22"/>
              <p:cNvSpPr>
                <a:spLocks noChangeArrowheads="1"/>
              </p:cNvSpPr>
              <p:nvPr/>
            </p:nvSpPr>
            <p:spPr bwMode="auto">
              <a:xfrm>
                <a:off x="4289" y="3078"/>
                <a:ext cx="129" cy="35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97" name="Freeform 23"/>
              <p:cNvSpPr/>
              <p:nvPr/>
            </p:nvSpPr>
            <p:spPr bwMode="auto">
              <a:xfrm>
                <a:off x="3888" y="2858"/>
                <a:ext cx="370" cy="270"/>
              </a:xfrm>
              <a:custGeom>
                <a:avLst/>
                <a:gdLst>
                  <a:gd name="T0" fmla="*/ 94 w 155"/>
                  <a:gd name="T1" fmla="*/ 21 h 113"/>
                  <a:gd name="T2" fmla="*/ 0 w 155"/>
                  <a:gd name="T3" fmla="*/ 72 h 113"/>
                  <a:gd name="T4" fmla="*/ 114 w 155"/>
                  <a:gd name="T5" fmla="*/ 63 h 113"/>
                  <a:gd name="T6" fmla="*/ 122 w 155"/>
                  <a:gd name="T7" fmla="*/ 82 h 113"/>
                  <a:gd name="T8" fmla="*/ 155 w 155"/>
                  <a:gd name="T9" fmla="*/ 0 h 113"/>
                  <a:gd name="T10" fmla="*/ 85 w 155"/>
                  <a:gd name="T11" fmla="*/ 2 h 113"/>
                  <a:gd name="T12" fmla="*/ 94 w 155"/>
                  <a:gd name="T13" fmla="*/ 2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113">
                    <a:moveTo>
                      <a:pt x="94" y="21"/>
                    </a:moveTo>
                    <a:cubicBezTo>
                      <a:pt x="85" y="33"/>
                      <a:pt x="53" y="68"/>
                      <a:pt x="0" y="72"/>
                    </a:cubicBezTo>
                    <a:cubicBezTo>
                      <a:pt x="0" y="72"/>
                      <a:pt x="31" y="113"/>
                      <a:pt x="114" y="63"/>
                    </a:cubicBezTo>
                    <a:cubicBezTo>
                      <a:pt x="122" y="82"/>
                      <a:pt x="122" y="82"/>
                      <a:pt x="122" y="82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85" y="2"/>
                      <a:pt x="85" y="2"/>
                      <a:pt x="85" y="2"/>
                    </a:cubicBezTo>
                    <a:lnTo>
                      <a:pt x="9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grpSp>
          <p:nvGrpSpPr>
            <p:cNvPr id="22" name="Group 26"/>
            <p:cNvGrpSpPr>
              <a:grpSpLocks noChangeAspect="1"/>
            </p:cNvGrpSpPr>
            <p:nvPr/>
          </p:nvGrpSpPr>
          <p:grpSpPr bwMode="auto">
            <a:xfrm>
              <a:off x="5018437" y="4609615"/>
              <a:ext cx="443597" cy="219837"/>
              <a:chOff x="5676" y="2597"/>
              <a:chExt cx="1061" cy="526"/>
            </a:xfrm>
            <a:solidFill>
              <a:srgbClr val="00AF92"/>
            </a:solidFill>
          </p:grpSpPr>
          <p:sp>
            <p:nvSpPr>
              <p:cNvPr id="78" name="Freeform 27"/>
              <p:cNvSpPr/>
              <p:nvPr/>
            </p:nvSpPr>
            <p:spPr bwMode="auto">
              <a:xfrm>
                <a:off x="5747" y="2597"/>
                <a:ext cx="181" cy="115"/>
              </a:xfrm>
              <a:custGeom>
                <a:avLst/>
                <a:gdLst>
                  <a:gd name="T0" fmla="*/ 25 w 76"/>
                  <a:gd name="T1" fmla="*/ 48 h 48"/>
                  <a:gd name="T2" fmla="*/ 64 w 76"/>
                  <a:gd name="T3" fmla="*/ 44 h 48"/>
                  <a:gd name="T4" fmla="*/ 76 w 76"/>
                  <a:gd name="T5" fmla="*/ 13 h 48"/>
                  <a:gd name="T6" fmla="*/ 39 w 76"/>
                  <a:gd name="T7" fmla="*/ 15 h 48"/>
                  <a:gd name="T8" fmla="*/ 23 w 76"/>
                  <a:gd name="T9" fmla="*/ 10 h 48"/>
                  <a:gd name="T10" fmla="*/ 7 w 76"/>
                  <a:gd name="T11" fmla="*/ 20 h 48"/>
                  <a:gd name="T12" fmla="*/ 25 w 76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48">
                    <a:moveTo>
                      <a:pt x="25" y="48"/>
                    </a:moveTo>
                    <a:cubicBezTo>
                      <a:pt x="64" y="44"/>
                      <a:pt x="64" y="44"/>
                      <a:pt x="64" y="44"/>
                    </a:cubicBezTo>
                    <a:cubicBezTo>
                      <a:pt x="66" y="36"/>
                      <a:pt x="69" y="26"/>
                      <a:pt x="76" y="13"/>
                    </a:cubicBezTo>
                    <a:cubicBezTo>
                      <a:pt x="76" y="13"/>
                      <a:pt x="70" y="0"/>
                      <a:pt x="39" y="15"/>
                    </a:cubicBezTo>
                    <a:cubicBezTo>
                      <a:pt x="39" y="15"/>
                      <a:pt x="32" y="14"/>
                      <a:pt x="23" y="10"/>
                    </a:cubicBezTo>
                    <a:cubicBezTo>
                      <a:pt x="23" y="10"/>
                      <a:pt x="0" y="4"/>
                      <a:pt x="7" y="20"/>
                    </a:cubicBezTo>
                    <a:lnTo>
                      <a:pt x="25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79" name="Freeform 28"/>
              <p:cNvSpPr>
                <a:spLocks noEditPoints="1"/>
              </p:cNvSpPr>
              <p:nvPr/>
            </p:nvSpPr>
            <p:spPr bwMode="auto">
              <a:xfrm>
                <a:off x="5759" y="2613"/>
                <a:ext cx="169" cy="101"/>
              </a:xfrm>
              <a:custGeom>
                <a:avLst/>
                <a:gdLst>
                  <a:gd name="T0" fmla="*/ 20 w 71"/>
                  <a:gd name="T1" fmla="*/ 42 h 42"/>
                  <a:gd name="T2" fmla="*/ 2 w 71"/>
                  <a:gd name="T3" fmla="*/ 13 h 42"/>
                  <a:gd name="T4" fmla="*/ 1 w 71"/>
                  <a:gd name="T5" fmla="*/ 4 h 42"/>
                  <a:gd name="T6" fmla="*/ 10 w 71"/>
                  <a:gd name="T7" fmla="*/ 1 h 42"/>
                  <a:gd name="T8" fmla="*/ 18 w 71"/>
                  <a:gd name="T9" fmla="*/ 2 h 42"/>
                  <a:gd name="T10" fmla="*/ 18 w 71"/>
                  <a:gd name="T11" fmla="*/ 2 h 42"/>
                  <a:gd name="T12" fmla="*/ 34 w 71"/>
                  <a:gd name="T13" fmla="*/ 8 h 42"/>
                  <a:gd name="T14" fmla="*/ 59 w 71"/>
                  <a:gd name="T15" fmla="*/ 0 h 42"/>
                  <a:gd name="T16" fmla="*/ 71 w 71"/>
                  <a:gd name="T17" fmla="*/ 6 h 42"/>
                  <a:gd name="T18" fmla="*/ 71 w 71"/>
                  <a:gd name="T19" fmla="*/ 6 h 42"/>
                  <a:gd name="T20" fmla="*/ 71 w 71"/>
                  <a:gd name="T21" fmla="*/ 6 h 42"/>
                  <a:gd name="T22" fmla="*/ 60 w 71"/>
                  <a:gd name="T23" fmla="*/ 37 h 42"/>
                  <a:gd name="T24" fmla="*/ 60 w 71"/>
                  <a:gd name="T25" fmla="*/ 37 h 42"/>
                  <a:gd name="T26" fmla="*/ 20 w 71"/>
                  <a:gd name="T27" fmla="*/ 42 h 42"/>
                  <a:gd name="T28" fmla="*/ 10 w 71"/>
                  <a:gd name="T29" fmla="*/ 2 h 42"/>
                  <a:gd name="T30" fmla="*/ 2 w 71"/>
                  <a:gd name="T31" fmla="*/ 5 h 42"/>
                  <a:gd name="T32" fmla="*/ 3 w 71"/>
                  <a:gd name="T33" fmla="*/ 13 h 42"/>
                  <a:gd name="T34" fmla="*/ 20 w 71"/>
                  <a:gd name="T35" fmla="*/ 40 h 42"/>
                  <a:gd name="T36" fmla="*/ 59 w 71"/>
                  <a:gd name="T37" fmla="*/ 36 h 42"/>
                  <a:gd name="T38" fmla="*/ 70 w 71"/>
                  <a:gd name="T39" fmla="*/ 6 h 42"/>
                  <a:gd name="T40" fmla="*/ 59 w 71"/>
                  <a:gd name="T41" fmla="*/ 1 h 42"/>
                  <a:gd name="T42" fmla="*/ 34 w 71"/>
                  <a:gd name="T43" fmla="*/ 9 h 42"/>
                  <a:gd name="T44" fmla="*/ 34 w 71"/>
                  <a:gd name="T45" fmla="*/ 9 h 42"/>
                  <a:gd name="T46" fmla="*/ 34 w 71"/>
                  <a:gd name="T47" fmla="*/ 9 h 42"/>
                  <a:gd name="T48" fmla="*/ 18 w 71"/>
                  <a:gd name="T49" fmla="*/ 3 h 42"/>
                  <a:gd name="T50" fmla="*/ 10 w 71"/>
                  <a:gd name="T5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1" h="42">
                    <a:moveTo>
                      <a:pt x="20" y="42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0" y="9"/>
                      <a:pt x="0" y="6"/>
                      <a:pt x="1" y="4"/>
                    </a:cubicBezTo>
                    <a:cubicBezTo>
                      <a:pt x="3" y="2"/>
                      <a:pt x="6" y="1"/>
                      <a:pt x="10" y="1"/>
                    </a:cubicBezTo>
                    <a:cubicBezTo>
                      <a:pt x="14" y="1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6" y="6"/>
                      <a:pt x="33" y="7"/>
                      <a:pt x="34" y="8"/>
                    </a:cubicBezTo>
                    <a:cubicBezTo>
                      <a:pt x="44" y="3"/>
                      <a:pt x="52" y="0"/>
                      <a:pt x="59" y="0"/>
                    </a:cubicBezTo>
                    <a:cubicBezTo>
                      <a:pt x="69" y="0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66" y="17"/>
                      <a:pt x="62" y="28"/>
                      <a:pt x="60" y="37"/>
                    </a:cubicBezTo>
                    <a:cubicBezTo>
                      <a:pt x="60" y="37"/>
                      <a:pt x="60" y="37"/>
                      <a:pt x="60" y="37"/>
                    </a:cubicBezTo>
                    <a:lnTo>
                      <a:pt x="20" y="42"/>
                    </a:lnTo>
                    <a:close/>
                    <a:moveTo>
                      <a:pt x="10" y="2"/>
                    </a:moveTo>
                    <a:cubicBezTo>
                      <a:pt x="7" y="2"/>
                      <a:pt x="4" y="3"/>
                      <a:pt x="2" y="5"/>
                    </a:cubicBezTo>
                    <a:cubicBezTo>
                      <a:pt x="1" y="7"/>
                      <a:pt x="1" y="9"/>
                      <a:pt x="3" y="13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61" y="27"/>
                      <a:pt x="64" y="17"/>
                      <a:pt x="70" y="6"/>
                    </a:cubicBezTo>
                    <a:cubicBezTo>
                      <a:pt x="70" y="5"/>
                      <a:pt x="67" y="1"/>
                      <a:pt x="59" y="1"/>
                    </a:cubicBezTo>
                    <a:cubicBezTo>
                      <a:pt x="52" y="1"/>
                      <a:pt x="44" y="4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27" y="8"/>
                      <a:pt x="18" y="3"/>
                    </a:cubicBezTo>
                    <a:cubicBezTo>
                      <a:pt x="17" y="3"/>
                      <a:pt x="14" y="2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80" name="Freeform 29"/>
              <p:cNvSpPr/>
              <p:nvPr/>
            </p:nvSpPr>
            <p:spPr bwMode="auto">
              <a:xfrm>
                <a:off x="5795" y="2709"/>
                <a:ext cx="119" cy="43"/>
              </a:xfrm>
              <a:custGeom>
                <a:avLst/>
                <a:gdLst>
                  <a:gd name="T0" fmla="*/ 41 w 50"/>
                  <a:gd name="T1" fmla="*/ 0 h 18"/>
                  <a:gd name="T2" fmla="*/ 7 w 50"/>
                  <a:gd name="T3" fmla="*/ 4 h 18"/>
                  <a:gd name="T4" fmla="*/ 1 w 50"/>
                  <a:gd name="T5" fmla="*/ 12 h 18"/>
                  <a:gd name="T6" fmla="*/ 8 w 50"/>
                  <a:gd name="T7" fmla="*/ 17 h 18"/>
                  <a:gd name="T8" fmla="*/ 43 w 50"/>
                  <a:gd name="T9" fmla="*/ 14 h 18"/>
                  <a:gd name="T10" fmla="*/ 49 w 50"/>
                  <a:gd name="T11" fmla="*/ 6 h 18"/>
                  <a:gd name="T12" fmla="*/ 41 w 50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8">
                    <a:moveTo>
                      <a:pt x="41" y="0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3" y="5"/>
                      <a:pt x="0" y="8"/>
                      <a:pt x="1" y="12"/>
                    </a:cubicBezTo>
                    <a:cubicBezTo>
                      <a:pt x="1" y="15"/>
                      <a:pt x="5" y="18"/>
                      <a:pt x="8" y="17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7" y="13"/>
                      <a:pt x="50" y="10"/>
                      <a:pt x="49" y="6"/>
                    </a:cubicBezTo>
                    <a:cubicBezTo>
                      <a:pt x="49" y="3"/>
                      <a:pt x="45" y="0"/>
                      <a:pt x="4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81" name="Freeform 30"/>
              <p:cNvSpPr>
                <a:spLocks noEditPoints="1"/>
              </p:cNvSpPr>
              <p:nvPr/>
            </p:nvSpPr>
            <p:spPr bwMode="auto">
              <a:xfrm>
                <a:off x="5795" y="2707"/>
                <a:ext cx="119" cy="45"/>
              </a:xfrm>
              <a:custGeom>
                <a:avLst/>
                <a:gdLst>
                  <a:gd name="T0" fmla="*/ 8 w 50"/>
                  <a:gd name="T1" fmla="*/ 19 h 19"/>
                  <a:gd name="T2" fmla="*/ 0 w 50"/>
                  <a:gd name="T3" fmla="*/ 13 h 19"/>
                  <a:gd name="T4" fmla="*/ 2 w 50"/>
                  <a:gd name="T5" fmla="*/ 7 h 19"/>
                  <a:gd name="T6" fmla="*/ 7 w 50"/>
                  <a:gd name="T7" fmla="*/ 5 h 19"/>
                  <a:gd name="T8" fmla="*/ 41 w 50"/>
                  <a:gd name="T9" fmla="*/ 1 h 19"/>
                  <a:gd name="T10" fmla="*/ 50 w 50"/>
                  <a:gd name="T11" fmla="*/ 7 h 19"/>
                  <a:gd name="T12" fmla="*/ 48 w 50"/>
                  <a:gd name="T13" fmla="*/ 12 h 19"/>
                  <a:gd name="T14" fmla="*/ 43 w 50"/>
                  <a:gd name="T15" fmla="*/ 15 h 19"/>
                  <a:gd name="T16" fmla="*/ 9 w 50"/>
                  <a:gd name="T17" fmla="*/ 19 h 19"/>
                  <a:gd name="T18" fmla="*/ 8 w 50"/>
                  <a:gd name="T19" fmla="*/ 19 h 19"/>
                  <a:gd name="T20" fmla="*/ 42 w 50"/>
                  <a:gd name="T21" fmla="*/ 2 h 19"/>
                  <a:gd name="T22" fmla="*/ 41 w 50"/>
                  <a:gd name="T23" fmla="*/ 2 h 19"/>
                  <a:gd name="T24" fmla="*/ 7 w 50"/>
                  <a:gd name="T25" fmla="*/ 6 h 19"/>
                  <a:gd name="T26" fmla="*/ 3 w 50"/>
                  <a:gd name="T27" fmla="*/ 8 h 19"/>
                  <a:gd name="T28" fmla="*/ 1 w 50"/>
                  <a:gd name="T29" fmla="*/ 12 h 19"/>
                  <a:gd name="T30" fmla="*/ 8 w 50"/>
                  <a:gd name="T31" fmla="*/ 18 h 19"/>
                  <a:gd name="T32" fmla="*/ 43 w 50"/>
                  <a:gd name="T33" fmla="*/ 14 h 19"/>
                  <a:gd name="T34" fmla="*/ 47 w 50"/>
                  <a:gd name="T35" fmla="*/ 12 h 19"/>
                  <a:gd name="T36" fmla="*/ 49 w 50"/>
                  <a:gd name="T37" fmla="*/ 7 h 19"/>
                  <a:gd name="T38" fmla="*/ 42 w 50"/>
                  <a:gd name="T3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19">
                    <a:moveTo>
                      <a:pt x="8" y="19"/>
                    </a:moveTo>
                    <a:cubicBezTo>
                      <a:pt x="4" y="19"/>
                      <a:pt x="0" y="16"/>
                      <a:pt x="0" y="13"/>
                    </a:cubicBezTo>
                    <a:cubicBezTo>
                      <a:pt x="0" y="11"/>
                      <a:pt x="0" y="9"/>
                      <a:pt x="2" y="7"/>
                    </a:cubicBezTo>
                    <a:cubicBezTo>
                      <a:pt x="3" y="6"/>
                      <a:pt x="5" y="5"/>
                      <a:pt x="7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5" y="0"/>
                      <a:pt x="49" y="3"/>
                      <a:pt x="50" y="7"/>
                    </a:cubicBezTo>
                    <a:cubicBezTo>
                      <a:pt x="50" y="9"/>
                      <a:pt x="49" y="11"/>
                      <a:pt x="48" y="12"/>
                    </a:cubicBezTo>
                    <a:cubicBezTo>
                      <a:pt x="47" y="14"/>
                      <a:pt x="45" y="15"/>
                      <a:pt x="43" y="15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lose/>
                    <a:moveTo>
                      <a:pt x="42" y="2"/>
                    </a:moveTo>
                    <a:cubicBezTo>
                      <a:pt x="42" y="2"/>
                      <a:pt x="42" y="2"/>
                      <a:pt x="41" y="2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2" y="16"/>
                      <a:pt x="5" y="18"/>
                      <a:pt x="8" y="18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5" y="14"/>
                      <a:pt x="46" y="13"/>
                      <a:pt x="47" y="12"/>
                    </a:cubicBezTo>
                    <a:cubicBezTo>
                      <a:pt x="48" y="10"/>
                      <a:pt x="49" y="9"/>
                      <a:pt x="49" y="7"/>
                    </a:cubicBezTo>
                    <a:cubicBezTo>
                      <a:pt x="48" y="4"/>
                      <a:pt x="45" y="2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82" name="Freeform 31"/>
              <p:cNvSpPr>
                <a:spLocks noEditPoints="1"/>
              </p:cNvSpPr>
              <p:nvPr/>
            </p:nvSpPr>
            <p:spPr bwMode="auto">
              <a:xfrm>
                <a:off x="5676" y="2752"/>
                <a:ext cx="424" cy="371"/>
              </a:xfrm>
              <a:custGeom>
                <a:avLst/>
                <a:gdLst>
                  <a:gd name="T0" fmla="*/ 153 w 178"/>
                  <a:gd name="T1" fmla="*/ 137 h 155"/>
                  <a:gd name="T2" fmla="*/ 157 w 178"/>
                  <a:gd name="T3" fmla="*/ 137 h 155"/>
                  <a:gd name="T4" fmla="*/ 165 w 178"/>
                  <a:gd name="T5" fmla="*/ 138 h 155"/>
                  <a:gd name="T6" fmla="*/ 168 w 178"/>
                  <a:gd name="T7" fmla="*/ 139 h 155"/>
                  <a:gd name="T8" fmla="*/ 176 w 178"/>
                  <a:gd name="T9" fmla="*/ 135 h 155"/>
                  <a:gd name="T10" fmla="*/ 172 w 178"/>
                  <a:gd name="T11" fmla="*/ 128 h 155"/>
                  <a:gd name="T12" fmla="*/ 166 w 178"/>
                  <a:gd name="T13" fmla="*/ 105 h 155"/>
                  <a:gd name="T14" fmla="*/ 134 w 178"/>
                  <a:gd name="T15" fmla="*/ 34 h 155"/>
                  <a:gd name="T16" fmla="*/ 95 w 178"/>
                  <a:gd name="T17" fmla="*/ 2 h 155"/>
                  <a:gd name="T18" fmla="*/ 94 w 178"/>
                  <a:gd name="T19" fmla="*/ 0 h 155"/>
                  <a:gd name="T20" fmla="*/ 58 w 178"/>
                  <a:gd name="T21" fmla="*/ 4 h 155"/>
                  <a:gd name="T22" fmla="*/ 35 w 178"/>
                  <a:gd name="T23" fmla="*/ 37 h 155"/>
                  <a:gd name="T24" fmla="*/ 21 w 178"/>
                  <a:gd name="T25" fmla="*/ 133 h 155"/>
                  <a:gd name="T26" fmla="*/ 15 w 178"/>
                  <a:gd name="T27" fmla="*/ 148 h 155"/>
                  <a:gd name="T28" fmla="*/ 15 w 178"/>
                  <a:gd name="T29" fmla="*/ 153 h 155"/>
                  <a:gd name="T30" fmla="*/ 24 w 178"/>
                  <a:gd name="T31" fmla="*/ 153 h 155"/>
                  <a:gd name="T32" fmla="*/ 36 w 178"/>
                  <a:gd name="T33" fmla="*/ 150 h 155"/>
                  <a:gd name="T34" fmla="*/ 36 w 178"/>
                  <a:gd name="T35" fmla="*/ 150 h 155"/>
                  <a:gd name="T36" fmla="*/ 36 w 178"/>
                  <a:gd name="T37" fmla="*/ 150 h 155"/>
                  <a:gd name="T38" fmla="*/ 68 w 178"/>
                  <a:gd name="T39" fmla="*/ 153 h 155"/>
                  <a:gd name="T40" fmla="*/ 153 w 178"/>
                  <a:gd name="T41" fmla="*/ 137 h 155"/>
                  <a:gd name="T42" fmla="*/ 67 w 178"/>
                  <a:gd name="T43" fmla="*/ 57 h 155"/>
                  <a:gd name="T44" fmla="*/ 81 w 178"/>
                  <a:gd name="T45" fmla="*/ 50 h 155"/>
                  <a:gd name="T46" fmla="*/ 80 w 178"/>
                  <a:gd name="T47" fmla="*/ 42 h 155"/>
                  <a:gd name="T48" fmla="*/ 86 w 178"/>
                  <a:gd name="T49" fmla="*/ 41 h 155"/>
                  <a:gd name="T50" fmla="*/ 88 w 178"/>
                  <a:gd name="T51" fmla="*/ 49 h 155"/>
                  <a:gd name="T52" fmla="*/ 102 w 178"/>
                  <a:gd name="T53" fmla="*/ 50 h 155"/>
                  <a:gd name="T54" fmla="*/ 100 w 178"/>
                  <a:gd name="T55" fmla="*/ 55 h 155"/>
                  <a:gd name="T56" fmla="*/ 75 w 178"/>
                  <a:gd name="T57" fmla="*/ 62 h 155"/>
                  <a:gd name="T58" fmla="*/ 92 w 178"/>
                  <a:gd name="T59" fmla="*/ 70 h 155"/>
                  <a:gd name="T60" fmla="*/ 106 w 178"/>
                  <a:gd name="T61" fmla="*/ 92 h 155"/>
                  <a:gd name="T62" fmla="*/ 93 w 178"/>
                  <a:gd name="T63" fmla="*/ 98 h 155"/>
                  <a:gd name="T64" fmla="*/ 94 w 178"/>
                  <a:gd name="T65" fmla="*/ 106 h 155"/>
                  <a:gd name="T66" fmla="*/ 87 w 178"/>
                  <a:gd name="T67" fmla="*/ 107 h 155"/>
                  <a:gd name="T68" fmla="*/ 86 w 178"/>
                  <a:gd name="T69" fmla="*/ 99 h 155"/>
                  <a:gd name="T70" fmla="*/ 69 w 178"/>
                  <a:gd name="T71" fmla="*/ 97 h 155"/>
                  <a:gd name="T72" fmla="*/ 70 w 178"/>
                  <a:gd name="T73" fmla="*/ 92 h 155"/>
                  <a:gd name="T74" fmla="*/ 97 w 178"/>
                  <a:gd name="T75" fmla="*/ 90 h 155"/>
                  <a:gd name="T76" fmla="*/ 93 w 178"/>
                  <a:gd name="T77" fmla="*/ 78 h 155"/>
                  <a:gd name="T78" fmla="*/ 78 w 178"/>
                  <a:gd name="T79" fmla="*/ 74 h 155"/>
                  <a:gd name="T80" fmla="*/ 67 w 178"/>
                  <a:gd name="T81" fmla="*/ 5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8" h="155">
                    <a:moveTo>
                      <a:pt x="153" y="137"/>
                    </a:moveTo>
                    <a:cubicBezTo>
                      <a:pt x="153" y="137"/>
                      <a:pt x="154" y="137"/>
                      <a:pt x="157" y="137"/>
                    </a:cubicBezTo>
                    <a:cubicBezTo>
                      <a:pt x="160" y="137"/>
                      <a:pt x="162" y="137"/>
                      <a:pt x="165" y="138"/>
                    </a:cubicBezTo>
                    <a:cubicBezTo>
                      <a:pt x="165" y="138"/>
                      <a:pt x="166" y="139"/>
                      <a:pt x="168" y="139"/>
                    </a:cubicBezTo>
                    <a:cubicBezTo>
                      <a:pt x="172" y="139"/>
                      <a:pt x="174" y="137"/>
                      <a:pt x="176" y="135"/>
                    </a:cubicBezTo>
                    <a:cubicBezTo>
                      <a:pt x="176" y="135"/>
                      <a:pt x="178" y="132"/>
                      <a:pt x="172" y="128"/>
                    </a:cubicBezTo>
                    <a:cubicBezTo>
                      <a:pt x="172" y="128"/>
                      <a:pt x="162" y="123"/>
                      <a:pt x="166" y="105"/>
                    </a:cubicBezTo>
                    <a:cubicBezTo>
                      <a:pt x="166" y="105"/>
                      <a:pt x="171" y="57"/>
                      <a:pt x="134" y="34"/>
                    </a:cubicBezTo>
                    <a:cubicBezTo>
                      <a:pt x="133" y="33"/>
                      <a:pt x="96" y="10"/>
                      <a:pt x="95" y="2"/>
                    </a:cubicBezTo>
                    <a:cubicBezTo>
                      <a:pt x="95" y="2"/>
                      <a:pt x="95" y="1"/>
                      <a:pt x="94" y="0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4" y="12"/>
                      <a:pt x="46" y="24"/>
                      <a:pt x="35" y="37"/>
                    </a:cubicBezTo>
                    <a:cubicBezTo>
                      <a:pt x="35" y="37"/>
                      <a:pt x="0" y="78"/>
                      <a:pt x="21" y="133"/>
                    </a:cubicBezTo>
                    <a:cubicBezTo>
                      <a:pt x="21" y="134"/>
                      <a:pt x="22" y="137"/>
                      <a:pt x="15" y="148"/>
                    </a:cubicBezTo>
                    <a:cubicBezTo>
                      <a:pt x="15" y="148"/>
                      <a:pt x="14" y="151"/>
                      <a:pt x="15" y="153"/>
                    </a:cubicBezTo>
                    <a:cubicBezTo>
                      <a:pt x="16" y="155"/>
                      <a:pt x="19" y="155"/>
                      <a:pt x="24" y="153"/>
                    </a:cubicBezTo>
                    <a:cubicBezTo>
                      <a:pt x="24" y="153"/>
                      <a:pt x="28" y="151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49" y="153"/>
                      <a:pt x="68" y="153"/>
                    </a:cubicBezTo>
                    <a:cubicBezTo>
                      <a:pt x="88" y="153"/>
                      <a:pt x="119" y="150"/>
                      <a:pt x="153" y="137"/>
                    </a:cubicBezTo>
                    <a:close/>
                    <a:moveTo>
                      <a:pt x="67" y="57"/>
                    </a:moveTo>
                    <a:cubicBezTo>
                      <a:pt x="67" y="57"/>
                      <a:pt x="69" y="52"/>
                      <a:pt x="81" y="5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88" y="49"/>
                      <a:pt x="96" y="48"/>
                      <a:pt x="102" y="50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78" y="52"/>
                      <a:pt x="75" y="62"/>
                    </a:cubicBezTo>
                    <a:cubicBezTo>
                      <a:pt x="75" y="62"/>
                      <a:pt x="73" y="69"/>
                      <a:pt x="92" y="70"/>
                    </a:cubicBezTo>
                    <a:cubicBezTo>
                      <a:pt x="92" y="70"/>
                      <a:pt x="119" y="73"/>
                      <a:pt x="106" y="92"/>
                    </a:cubicBezTo>
                    <a:cubicBezTo>
                      <a:pt x="106" y="92"/>
                      <a:pt x="102" y="97"/>
                      <a:pt x="93" y="98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6" y="99"/>
                      <a:pt x="86" y="99"/>
                      <a:pt x="86" y="99"/>
                    </a:cubicBezTo>
                    <a:cubicBezTo>
                      <a:pt x="86" y="99"/>
                      <a:pt x="75" y="100"/>
                      <a:pt x="69" y="97"/>
                    </a:cubicBezTo>
                    <a:cubicBezTo>
                      <a:pt x="70" y="92"/>
                      <a:pt x="70" y="92"/>
                      <a:pt x="70" y="92"/>
                    </a:cubicBezTo>
                    <a:cubicBezTo>
                      <a:pt x="70" y="92"/>
                      <a:pt x="84" y="98"/>
                      <a:pt x="97" y="90"/>
                    </a:cubicBezTo>
                    <a:cubicBezTo>
                      <a:pt x="97" y="90"/>
                      <a:pt x="108" y="82"/>
                      <a:pt x="93" y="78"/>
                    </a:cubicBezTo>
                    <a:cubicBezTo>
                      <a:pt x="93" y="78"/>
                      <a:pt x="85" y="76"/>
                      <a:pt x="78" y="74"/>
                    </a:cubicBezTo>
                    <a:cubicBezTo>
                      <a:pt x="78" y="74"/>
                      <a:pt x="60" y="70"/>
                      <a:pt x="67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83" name="Freeform 32"/>
              <p:cNvSpPr/>
              <p:nvPr/>
            </p:nvSpPr>
            <p:spPr bwMode="auto">
              <a:xfrm>
                <a:off x="6433" y="2606"/>
                <a:ext cx="176" cy="108"/>
              </a:xfrm>
              <a:custGeom>
                <a:avLst/>
                <a:gdLst>
                  <a:gd name="T0" fmla="*/ 21 w 74"/>
                  <a:gd name="T1" fmla="*/ 45 h 45"/>
                  <a:gd name="T2" fmla="*/ 60 w 74"/>
                  <a:gd name="T3" fmla="*/ 44 h 45"/>
                  <a:gd name="T4" fmla="*/ 74 w 74"/>
                  <a:gd name="T5" fmla="*/ 15 h 45"/>
                  <a:gd name="T6" fmla="*/ 38 w 74"/>
                  <a:gd name="T7" fmla="*/ 14 h 45"/>
                  <a:gd name="T8" fmla="*/ 23 w 74"/>
                  <a:gd name="T9" fmla="*/ 8 h 45"/>
                  <a:gd name="T10" fmla="*/ 6 w 74"/>
                  <a:gd name="T11" fmla="*/ 17 h 45"/>
                  <a:gd name="T12" fmla="*/ 21 w 74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5">
                    <a:moveTo>
                      <a:pt x="21" y="45"/>
                    </a:moveTo>
                    <a:cubicBezTo>
                      <a:pt x="60" y="44"/>
                      <a:pt x="60" y="44"/>
                      <a:pt x="60" y="44"/>
                    </a:cubicBezTo>
                    <a:cubicBezTo>
                      <a:pt x="62" y="37"/>
                      <a:pt x="66" y="27"/>
                      <a:pt x="74" y="15"/>
                    </a:cubicBezTo>
                    <a:cubicBezTo>
                      <a:pt x="74" y="15"/>
                      <a:pt x="69" y="2"/>
                      <a:pt x="38" y="14"/>
                    </a:cubicBezTo>
                    <a:cubicBezTo>
                      <a:pt x="38" y="14"/>
                      <a:pt x="31" y="13"/>
                      <a:pt x="23" y="8"/>
                    </a:cubicBezTo>
                    <a:cubicBezTo>
                      <a:pt x="23" y="8"/>
                      <a:pt x="0" y="0"/>
                      <a:pt x="6" y="17"/>
                    </a:cubicBezTo>
                    <a:lnTo>
                      <a:pt x="21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84" name="Freeform 33"/>
              <p:cNvSpPr>
                <a:spLocks noEditPoints="1"/>
              </p:cNvSpPr>
              <p:nvPr/>
            </p:nvSpPr>
            <p:spPr bwMode="auto">
              <a:xfrm>
                <a:off x="6442" y="2621"/>
                <a:ext cx="167" cy="95"/>
              </a:xfrm>
              <a:custGeom>
                <a:avLst/>
                <a:gdLst>
                  <a:gd name="T0" fmla="*/ 17 w 70"/>
                  <a:gd name="T1" fmla="*/ 40 h 40"/>
                  <a:gd name="T2" fmla="*/ 2 w 70"/>
                  <a:gd name="T3" fmla="*/ 11 h 40"/>
                  <a:gd name="T4" fmla="*/ 2 w 70"/>
                  <a:gd name="T5" fmla="*/ 2 h 40"/>
                  <a:gd name="T6" fmla="*/ 9 w 70"/>
                  <a:gd name="T7" fmla="*/ 0 h 40"/>
                  <a:gd name="T8" fmla="*/ 19 w 70"/>
                  <a:gd name="T9" fmla="*/ 1 h 40"/>
                  <a:gd name="T10" fmla="*/ 19 w 70"/>
                  <a:gd name="T11" fmla="*/ 1 h 40"/>
                  <a:gd name="T12" fmla="*/ 34 w 70"/>
                  <a:gd name="T13" fmla="*/ 8 h 40"/>
                  <a:gd name="T14" fmla="*/ 56 w 70"/>
                  <a:gd name="T15" fmla="*/ 2 h 40"/>
                  <a:gd name="T16" fmla="*/ 70 w 70"/>
                  <a:gd name="T17" fmla="*/ 9 h 40"/>
                  <a:gd name="T18" fmla="*/ 70 w 70"/>
                  <a:gd name="T19" fmla="*/ 9 h 40"/>
                  <a:gd name="T20" fmla="*/ 70 w 70"/>
                  <a:gd name="T21" fmla="*/ 10 h 40"/>
                  <a:gd name="T22" fmla="*/ 56 w 70"/>
                  <a:gd name="T23" fmla="*/ 39 h 40"/>
                  <a:gd name="T24" fmla="*/ 56 w 70"/>
                  <a:gd name="T25" fmla="*/ 39 h 40"/>
                  <a:gd name="T26" fmla="*/ 17 w 70"/>
                  <a:gd name="T27" fmla="*/ 40 h 40"/>
                  <a:gd name="T28" fmla="*/ 9 w 70"/>
                  <a:gd name="T29" fmla="*/ 1 h 40"/>
                  <a:gd name="T30" fmla="*/ 3 w 70"/>
                  <a:gd name="T31" fmla="*/ 3 h 40"/>
                  <a:gd name="T32" fmla="*/ 3 w 70"/>
                  <a:gd name="T33" fmla="*/ 11 h 40"/>
                  <a:gd name="T34" fmla="*/ 17 w 70"/>
                  <a:gd name="T35" fmla="*/ 39 h 40"/>
                  <a:gd name="T36" fmla="*/ 55 w 70"/>
                  <a:gd name="T37" fmla="*/ 38 h 40"/>
                  <a:gd name="T38" fmla="*/ 69 w 70"/>
                  <a:gd name="T39" fmla="*/ 9 h 40"/>
                  <a:gd name="T40" fmla="*/ 56 w 70"/>
                  <a:gd name="T41" fmla="*/ 4 h 40"/>
                  <a:gd name="T42" fmla="*/ 34 w 70"/>
                  <a:gd name="T43" fmla="*/ 9 h 40"/>
                  <a:gd name="T44" fmla="*/ 34 w 70"/>
                  <a:gd name="T45" fmla="*/ 9 h 40"/>
                  <a:gd name="T46" fmla="*/ 34 w 70"/>
                  <a:gd name="T47" fmla="*/ 9 h 40"/>
                  <a:gd name="T48" fmla="*/ 18 w 70"/>
                  <a:gd name="T49" fmla="*/ 2 h 40"/>
                  <a:gd name="T50" fmla="*/ 9 w 70"/>
                  <a:gd name="T5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40">
                    <a:moveTo>
                      <a:pt x="17" y="4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5" y="0"/>
                      <a:pt x="9" y="0"/>
                    </a:cubicBezTo>
                    <a:cubicBezTo>
                      <a:pt x="14" y="0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6" y="6"/>
                      <a:pt x="33" y="8"/>
                      <a:pt x="34" y="8"/>
                    </a:cubicBezTo>
                    <a:cubicBezTo>
                      <a:pt x="43" y="4"/>
                      <a:pt x="50" y="2"/>
                      <a:pt x="56" y="2"/>
                    </a:cubicBezTo>
                    <a:cubicBezTo>
                      <a:pt x="68" y="2"/>
                      <a:pt x="70" y="9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64" y="20"/>
                      <a:pt x="59" y="30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lnTo>
                      <a:pt x="17" y="40"/>
                    </a:lnTo>
                    <a:close/>
                    <a:moveTo>
                      <a:pt x="9" y="1"/>
                    </a:moveTo>
                    <a:cubicBezTo>
                      <a:pt x="6" y="1"/>
                      <a:pt x="4" y="1"/>
                      <a:pt x="3" y="3"/>
                    </a:cubicBezTo>
                    <a:cubicBezTo>
                      <a:pt x="1" y="4"/>
                      <a:pt x="1" y="7"/>
                      <a:pt x="3" y="11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8" y="29"/>
                      <a:pt x="63" y="19"/>
                      <a:pt x="69" y="9"/>
                    </a:cubicBezTo>
                    <a:cubicBezTo>
                      <a:pt x="69" y="8"/>
                      <a:pt x="66" y="4"/>
                      <a:pt x="56" y="4"/>
                    </a:cubicBezTo>
                    <a:cubicBezTo>
                      <a:pt x="50" y="4"/>
                      <a:pt x="43" y="5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9"/>
                      <a:pt x="27" y="8"/>
                      <a:pt x="18" y="2"/>
                    </a:cubicBezTo>
                    <a:cubicBezTo>
                      <a:pt x="18" y="2"/>
                      <a:pt x="13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85" name="Freeform 34"/>
              <p:cNvSpPr/>
              <p:nvPr/>
            </p:nvSpPr>
            <p:spPr bwMode="auto">
              <a:xfrm>
                <a:off x="6471" y="2721"/>
                <a:ext cx="114" cy="34"/>
              </a:xfrm>
              <a:custGeom>
                <a:avLst/>
                <a:gdLst>
                  <a:gd name="T0" fmla="*/ 40 w 48"/>
                  <a:gd name="T1" fmla="*/ 0 h 14"/>
                  <a:gd name="T2" fmla="*/ 6 w 48"/>
                  <a:gd name="T3" fmla="*/ 1 h 14"/>
                  <a:gd name="T4" fmla="*/ 0 w 48"/>
                  <a:gd name="T5" fmla="*/ 7 h 14"/>
                  <a:gd name="T6" fmla="*/ 7 w 48"/>
                  <a:gd name="T7" fmla="*/ 14 h 14"/>
                  <a:gd name="T8" fmla="*/ 41 w 48"/>
                  <a:gd name="T9" fmla="*/ 13 h 14"/>
                  <a:gd name="T10" fmla="*/ 48 w 48"/>
                  <a:gd name="T11" fmla="*/ 6 h 14"/>
                  <a:gd name="T12" fmla="*/ 40 w 48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4">
                    <a:moveTo>
                      <a:pt x="40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0" y="4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5" y="12"/>
                      <a:pt x="48" y="10"/>
                      <a:pt x="48" y="6"/>
                    </a:cubicBezTo>
                    <a:cubicBezTo>
                      <a:pt x="47" y="2"/>
                      <a:pt x="44" y="0"/>
                      <a:pt x="4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86" name="Freeform 35"/>
              <p:cNvSpPr>
                <a:spLocks noEditPoints="1"/>
              </p:cNvSpPr>
              <p:nvPr/>
            </p:nvSpPr>
            <p:spPr bwMode="auto">
              <a:xfrm>
                <a:off x="6468" y="2719"/>
                <a:ext cx="117" cy="36"/>
              </a:xfrm>
              <a:custGeom>
                <a:avLst/>
                <a:gdLst>
                  <a:gd name="T0" fmla="*/ 8 w 49"/>
                  <a:gd name="T1" fmla="*/ 15 h 15"/>
                  <a:gd name="T2" fmla="*/ 0 w 49"/>
                  <a:gd name="T3" fmla="*/ 8 h 15"/>
                  <a:gd name="T4" fmla="*/ 2 w 49"/>
                  <a:gd name="T5" fmla="*/ 3 h 15"/>
                  <a:gd name="T6" fmla="*/ 7 w 49"/>
                  <a:gd name="T7" fmla="*/ 1 h 15"/>
                  <a:gd name="T8" fmla="*/ 42 w 49"/>
                  <a:gd name="T9" fmla="*/ 0 h 15"/>
                  <a:gd name="T10" fmla="*/ 49 w 49"/>
                  <a:gd name="T11" fmla="*/ 7 h 15"/>
                  <a:gd name="T12" fmla="*/ 42 w 49"/>
                  <a:gd name="T13" fmla="*/ 14 h 15"/>
                  <a:gd name="T14" fmla="*/ 8 w 49"/>
                  <a:gd name="T15" fmla="*/ 15 h 15"/>
                  <a:gd name="T16" fmla="*/ 42 w 49"/>
                  <a:gd name="T17" fmla="*/ 1 h 15"/>
                  <a:gd name="T18" fmla="*/ 41 w 49"/>
                  <a:gd name="T19" fmla="*/ 1 h 15"/>
                  <a:gd name="T20" fmla="*/ 7 w 49"/>
                  <a:gd name="T21" fmla="*/ 2 h 15"/>
                  <a:gd name="T22" fmla="*/ 3 w 49"/>
                  <a:gd name="T23" fmla="*/ 4 h 15"/>
                  <a:gd name="T24" fmla="*/ 1 w 49"/>
                  <a:gd name="T25" fmla="*/ 8 h 15"/>
                  <a:gd name="T26" fmla="*/ 8 w 49"/>
                  <a:gd name="T27" fmla="*/ 14 h 15"/>
                  <a:gd name="T28" fmla="*/ 8 w 49"/>
                  <a:gd name="T29" fmla="*/ 14 h 15"/>
                  <a:gd name="T30" fmla="*/ 42 w 49"/>
                  <a:gd name="T31" fmla="*/ 13 h 15"/>
                  <a:gd name="T32" fmla="*/ 48 w 49"/>
                  <a:gd name="T33" fmla="*/ 7 h 15"/>
                  <a:gd name="T34" fmla="*/ 42 w 49"/>
                  <a:gd name="T3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15">
                    <a:moveTo>
                      <a:pt x="8" y="15"/>
                    </a:moveTo>
                    <a:cubicBezTo>
                      <a:pt x="4" y="15"/>
                      <a:pt x="0" y="12"/>
                      <a:pt x="0" y="8"/>
                    </a:cubicBezTo>
                    <a:cubicBezTo>
                      <a:pt x="0" y="6"/>
                      <a:pt x="1" y="5"/>
                      <a:pt x="2" y="3"/>
                    </a:cubicBezTo>
                    <a:cubicBezTo>
                      <a:pt x="4" y="2"/>
                      <a:pt x="5" y="1"/>
                      <a:pt x="7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6" y="0"/>
                      <a:pt x="49" y="3"/>
                      <a:pt x="49" y="7"/>
                    </a:cubicBezTo>
                    <a:cubicBezTo>
                      <a:pt x="49" y="11"/>
                      <a:pt x="46" y="14"/>
                      <a:pt x="42" y="14"/>
                    </a:cubicBezTo>
                    <a:lnTo>
                      <a:pt x="8" y="15"/>
                    </a:lnTo>
                    <a:close/>
                    <a:moveTo>
                      <a:pt x="42" y="1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4" y="3"/>
                      <a:pt x="3" y="4"/>
                    </a:cubicBezTo>
                    <a:cubicBezTo>
                      <a:pt x="2" y="5"/>
                      <a:pt x="1" y="7"/>
                      <a:pt x="1" y="8"/>
                    </a:cubicBezTo>
                    <a:cubicBezTo>
                      <a:pt x="1" y="12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5" y="13"/>
                      <a:pt x="48" y="10"/>
                      <a:pt x="48" y="7"/>
                    </a:cubicBezTo>
                    <a:cubicBezTo>
                      <a:pt x="48" y="4"/>
                      <a:pt x="45" y="1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87" name="Freeform 36"/>
              <p:cNvSpPr>
                <a:spLocks noEditPoints="1"/>
              </p:cNvSpPr>
              <p:nvPr/>
            </p:nvSpPr>
            <p:spPr bwMode="auto">
              <a:xfrm>
                <a:off x="6335" y="2762"/>
                <a:ext cx="402" cy="354"/>
              </a:xfrm>
              <a:custGeom>
                <a:avLst/>
                <a:gdLst>
                  <a:gd name="T0" fmla="*/ 163 w 169"/>
                  <a:gd name="T1" fmla="*/ 131 h 148"/>
                  <a:gd name="T2" fmla="*/ 159 w 169"/>
                  <a:gd name="T3" fmla="*/ 108 h 148"/>
                  <a:gd name="T4" fmla="*/ 135 w 169"/>
                  <a:gd name="T5" fmla="*/ 36 h 148"/>
                  <a:gd name="T6" fmla="*/ 99 w 169"/>
                  <a:gd name="T7" fmla="*/ 2 h 148"/>
                  <a:gd name="T8" fmla="*/ 99 w 169"/>
                  <a:gd name="T9" fmla="*/ 0 h 148"/>
                  <a:gd name="T10" fmla="*/ 63 w 169"/>
                  <a:gd name="T11" fmla="*/ 1 h 148"/>
                  <a:gd name="T12" fmla="*/ 38 w 169"/>
                  <a:gd name="T13" fmla="*/ 31 h 148"/>
                  <a:gd name="T14" fmla="*/ 15 w 169"/>
                  <a:gd name="T15" fmla="*/ 124 h 148"/>
                  <a:gd name="T16" fmla="*/ 8 w 169"/>
                  <a:gd name="T17" fmla="*/ 139 h 148"/>
                  <a:gd name="T18" fmla="*/ 8 w 169"/>
                  <a:gd name="T19" fmla="*/ 139 h 148"/>
                  <a:gd name="T20" fmla="*/ 7 w 169"/>
                  <a:gd name="T21" fmla="*/ 143 h 148"/>
                  <a:gd name="T22" fmla="*/ 16 w 169"/>
                  <a:gd name="T23" fmla="*/ 144 h 148"/>
                  <a:gd name="T24" fmla="*/ 28 w 169"/>
                  <a:gd name="T25" fmla="*/ 142 h 148"/>
                  <a:gd name="T26" fmla="*/ 28 w 169"/>
                  <a:gd name="T27" fmla="*/ 142 h 148"/>
                  <a:gd name="T28" fmla="*/ 29 w 169"/>
                  <a:gd name="T29" fmla="*/ 142 h 148"/>
                  <a:gd name="T30" fmla="*/ 78 w 169"/>
                  <a:gd name="T31" fmla="*/ 148 h 148"/>
                  <a:gd name="T32" fmla="*/ 143 w 169"/>
                  <a:gd name="T33" fmla="*/ 139 h 148"/>
                  <a:gd name="T34" fmla="*/ 155 w 169"/>
                  <a:gd name="T35" fmla="*/ 141 h 148"/>
                  <a:gd name="T36" fmla="*/ 159 w 169"/>
                  <a:gd name="T37" fmla="*/ 142 h 148"/>
                  <a:gd name="T38" fmla="*/ 167 w 169"/>
                  <a:gd name="T39" fmla="*/ 138 h 148"/>
                  <a:gd name="T40" fmla="*/ 163 w 169"/>
                  <a:gd name="T41" fmla="*/ 131 h 148"/>
                  <a:gd name="T42" fmla="*/ 107 w 169"/>
                  <a:gd name="T43" fmla="*/ 101 h 148"/>
                  <a:gd name="T44" fmla="*/ 56 w 169"/>
                  <a:gd name="T45" fmla="*/ 100 h 148"/>
                  <a:gd name="T46" fmla="*/ 56 w 169"/>
                  <a:gd name="T47" fmla="*/ 96 h 148"/>
                  <a:gd name="T48" fmla="*/ 70 w 169"/>
                  <a:gd name="T49" fmla="*/ 79 h 148"/>
                  <a:gd name="T50" fmla="*/ 70 w 169"/>
                  <a:gd name="T51" fmla="*/ 73 h 148"/>
                  <a:gd name="T52" fmla="*/ 57 w 169"/>
                  <a:gd name="T53" fmla="*/ 73 h 148"/>
                  <a:gd name="T54" fmla="*/ 57 w 169"/>
                  <a:gd name="T55" fmla="*/ 67 h 148"/>
                  <a:gd name="T56" fmla="*/ 68 w 169"/>
                  <a:gd name="T57" fmla="*/ 67 h 148"/>
                  <a:gd name="T58" fmla="*/ 67 w 169"/>
                  <a:gd name="T59" fmla="*/ 57 h 148"/>
                  <a:gd name="T60" fmla="*/ 91 w 169"/>
                  <a:gd name="T61" fmla="*/ 39 h 148"/>
                  <a:gd name="T62" fmla="*/ 104 w 169"/>
                  <a:gd name="T63" fmla="*/ 41 h 148"/>
                  <a:gd name="T64" fmla="*/ 102 w 169"/>
                  <a:gd name="T65" fmla="*/ 47 h 148"/>
                  <a:gd name="T66" fmla="*/ 91 w 169"/>
                  <a:gd name="T67" fmla="*/ 45 h 148"/>
                  <a:gd name="T68" fmla="*/ 77 w 169"/>
                  <a:gd name="T69" fmla="*/ 57 h 148"/>
                  <a:gd name="T70" fmla="*/ 79 w 169"/>
                  <a:gd name="T71" fmla="*/ 67 h 148"/>
                  <a:gd name="T72" fmla="*/ 97 w 169"/>
                  <a:gd name="T73" fmla="*/ 67 h 148"/>
                  <a:gd name="T74" fmla="*/ 96 w 169"/>
                  <a:gd name="T75" fmla="*/ 73 h 148"/>
                  <a:gd name="T76" fmla="*/ 80 w 169"/>
                  <a:gd name="T77" fmla="*/ 73 h 148"/>
                  <a:gd name="T78" fmla="*/ 79 w 169"/>
                  <a:gd name="T79" fmla="*/ 83 h 148"/>
                  <a:gd name="T80" fmla="*/ 71 w 169"/>
                  <a:gd name="T81" fmla="*/ 93 h 148"/>
                  <a:gd name="T82" fmla="*/ 71 w 169"/>
                  <a:gd name="T83" fmla="*/ 94 h 148"/>
                  <a:gd name="T84" fmla="*/ 107 w 169"/>
                  <a:gd name="T85" fmla="*/ 94 h 148"/>
                  <a:gd name="T86" fmla="*/ 107 w 169"/>
                  <a:gd name="T87" fmla="*/ 101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9" h="148">
                    <a:moveTo>
                      <a:pt x="163" y="131"/>
                    </a:moveTo>
                    <a:cubicBezTo>
                      <a:pt x="163" y="131"/>
                      <a:pt x="154" y="125"/>
                      <a:pt x="159" y="108"/>
                    </a:cubicBezTo>
                    <a:cubicBezTo>
                      <a:pt x="159" y="108"/>
                      <a:pt x="168" y="62"/>
                      <a:pt x="135" y="36"/>
                    </a:cubicBezTo>
                    <a:cubicBezTo>
                      <a:pt x="133" y="35"/>
                      <a:pt x="100" y="10"/>
                      <a:pt x="99" y="2"/>
                    </a:cubicBezTo>
                    <a:cubicBezTo>
                      <a:pt x="99" y="2"/>
                      <a:pt x="99" y="1"/>
                      <a:pt x="99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58" y="9"/>
                      <a:pt x="50" y="19"/>
                      <a:pt x="38" y="31"/>
                    </a:cubicBezTo>
                    <a:cubicBezTo>
                      <a:pt x="37" y="32"/>
                      <a:pt x="0" y="69"/>
                      <a:pt x="15" y="124"/>
                    </a:cubicBezTo>
                    <a:cubicBezTo>
                      <a:pt x="15" y="125"/>
                      <a:pt x="16" y="128"/>
                      <a:pt x="8" y="139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8" y="139"/>
                      <a:pt x="6" y="142"/>
                      <a:pt x="7" y="143"/>
                    </a:cubicBezTo>
                    <a:cubicBezTo>
                      <a:pt x="9" y="145"/>
                      <a:pt x="12" y="145"/>
                      <a:pt x="16" y="144"/>
                    </a:cubicBezTo>
                    <a:cubicBezTo>
                      <a:pt x="16" y="144"/>
                      <a:pt x="21" y="143"/>
                      <a:pt x="28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42"/>
                      <a:pt x="48" y="148"/>
                      <a:pt x="78" y="148"/>
                    </a:cubicBezTo>
                    <a:cubicBezTo>
                      <a:pt x="100" y="148"/>
                      <a:pt x="122" y="145"/>
                      <a:pt x="143" y="139"/>
                    </a:cubicBezTo>
                    <a:cubicBezTo>
                      <a:pt x="143" y="139"/>
                      <a:pt x="149" y="138"/>
                      <a:pt x="155" y="141"/>
                    </a:cubicBezTo>
                    <a:cubicBezTo>
                      <a:pt x="155" y="141"/>
                      <a:pt x="157" y="142"/>
                      <a:pt x="159" y="142"/>
                    </a:cubicBezTo>
                    <a:cubicBezTo>
                      <a:pt x="162" y="142"/>
                      <a:pt x="165" y="140"/>
                      <a:pt x="167" y="138"/>
                    </a:cubicBezTo>
                    <a:cubicBezTo>
                      <a:pt x="167" y="138"/>
                      <a:pt x="169" y="135"/>
                      <a:pt x="163" y="131"/>
                    </a:cubicBezTo>
                    <a:close/>
                    <a:moveTo>
                      <a:pt x="107" y="101"/>
                    </a:moveTo>
                    <a:cubicBezTo>
                      <a:pt x="56" y="100"/>
                      <a:pt x="56" y="100"/>
                      <a:pt x="56" y="100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64" y="93"/>
                      <a:pt x="70" y="86"/>
                      <a:pt x="70" y="79"/>
                    </a:cubicBezTo>
                    <a:cubicBezTo>
                      <a:pt x="70" y="77"/>
                      <a:pt x="70" y="75"/>
                      <a:pt x="70" y="73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8" y="64"/>
                      <a:pt x="67" y="61"/>
                      <a:pt x="67" y="57"/>
                    </a:cubicBezTo>
                    <a:cubicBezTo>
                      <a:pt x="67" y="46"/>
                      <a:pt x="77" y="39"/>
                      <a:pt x="91" y="39"/>
                    </a:cubicBezTo>
                    <a:cubicBezTo>
                      <a:pt x="97" y="39"/>
                      <a:pt x="102" y="40"/>
                      <a:pt x="104" y="41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0" y="46"/>
                      <a:pt x="96" y="45"/>
                      <a:pt x="91" y="45"/>
                    </a:cubicBezTo>
                    <a:cubicBezTo>
                      <a:pt x="81" y="45"/>
                      <a:pt x="77" y="50"/>
                      <a:pt x="77" y="57"/>
                    </a:cubicBezTo>
                    <a:cubicBezTo>
                      <a:pt x="77" y="61"/>
                      <a:pt x="78" y="64"/>
                      <a:pt x="79" y="67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6"/>
                      <a:pt x="80" y="80"/>
                      <a:pt x="79" y="83"/>
                    </a:cubicBezTo>
                    <a:cubicBezTo>
                      <a:pt x="78" y="87"/>
                      <a:pt x="75" y="91"/>
                      <a:pt x="71" y="93"/>
                    </a:cubicBezTo>
                    <a:cubicBezTo>
                      <a:pt x="71" y="94"/>
                      <a:pt x="71" y="94"/>
                      <a:pt x="71" y="94"/>
                    </a:cubicBezTo>
                    <a:cubicBezTo>
                      <a:pt x="107" y="94"/>
                      <a:pt x="107" y="94"/>
                      <a:pt x="107" y="94"/>
                    </a:cubicBezTo>
                    <a:lnTo>
                      <a:pt x="107" y="1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88" name="Freeform 37"/>
              <p:cNvSpPr/>
              <p:nvPr/>
            </p:nvSpPr>
            <p:spPr bwMode="auto">
              <a:xfrm>
                <a:off x="6147" y="2633"/>
                <a:ext cx="129" cy="81"/>
              </a:xfrm>
              <a:custGeom>
                <a:avLst/>
                <a:gdLst>
                  <a:gd name="T0" fmla="*/ 14 w 54"/>
                  <a:gd name="T1" fmla="*/ 34 h 34"/>
                  <a:gd name="T2" fmla="*/ 43 w 54"/>
                  <a:gd name="T3" fmla="*/ 34 h 34"/>
                  <a:gd name="T4" fmla="*/ 54 w 54"/>
                  <a:gd name="T5" fmla="*/ 13 h 34"/>
                  <a:gd name="T6" fmla="*/ 28 w 54"/>
                  <a:gd name="T7" fmla="*/ 12 h 34"/>
                  <a:gd name="T8" fmla="*/ 16 w 54"/>
                  <a:gd name="T9" fmla="*/ 6 h 34"/>
                  <a:gd name="T10" fmla="*/ 4 w 54"/>
                  <a:gd name="T11" fmla="*/ 13 h 34"/>
                  <a:gd name="T12" fmla="*/ 14 w 54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14" y="34"/>
                    </a:moveTo>
                    <a:cubicBezTo>
                      <a:pt x="43" y="34"/>
                      <a:pt x="43" y="34"/>
                      <a:pt x="43" y="34"/>
                    </a:cubicBezTo>
                    <a:cubicBezTo>
                      <a:pt x="45" y="29"/>
                      <a:pt x="48" y="22"/>
                      <a:pt x="54" y="13"/>
                    </a:cubicBezTo>
                    <a:cubicBezTo>
                      <a:pt x="54" y="13"/>
                      <a:pt x="51" y="3"/>
                      <a:pt x="28" y="12"/>
                    </a:cubicBezTo>
                    <a:cubicBezTo>
                      <a:pt x="28" y="12"/>
                      <a:pt x="22" y="11"/>
                      <a:pt x="16" y="6"/>
                    </a:cubicBezTo>
                    <a:cubicBezTo>
                      <a:pt x="16" y="6"/>
                      <a:pt x="0" y="0"/>
                      <a:pt x="4" y="13"/>
                    </a:cubicBezTo>
                    <a:lnTo>
                      <a:pt x="1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89" name="Freeform 38"/>
              <p:cNvSpPr>
                <a:spLocks noEditPoints="1"/>
              </p:cNvSpPr>
              <p:nvPr/>
            </p:nvSpPr>
            <p:spPr bwMode="auto">
              <a:xfrm>
                <a:off x="6152" y="2642"/>
                <a:ext cx="126" cy="74"/>
              </a:xfrm>
              <a:custGeom>
                <a:avLst/>
                <a:gdLst>
                  <a:gd name="T0" fmla="*/ 12 w 53"/>
                  <a:gd name="T1" fmla="*/ 31 h 31"/>
                  <a:gd name="T2" fmla="*/ 1 w 53"/>
                  <a:gd name="T3" fmla="*/ 9 h 31"/>
                  <a:gd name="T4" fmla="*/ 2 w 53"/>
                  <a:gd name="T5" fmla="*/ 2 h 31"/>
                  <a:gd name="T6" fmla="*/ 7 w 53"/>
                  <a:gd name="T7" fmla="*/ 0 h 31"/>
                  <a:gd name="T8" fmla="*/ 15 w 53"/>
                  <a:gd name="T9" fmla="*/ 2 h 31"/>
                  <a:gd name="T10" fmla="*/ 15 w 53"/>
                  <a:gd name="T11" fmla="*/ 2 h 31"/>
                  <a:gd name="T12" fmla="*/ 25 w 53"/>
                  <a:gd name="T13" fmla="*/ 7 h 31"/>
                  <a:gd name="T14" fmla="*/ 42 w 53"/>
                  <a:gd name="T15" fmla="*/ 3 h 31"/>
                  <a:gd name="T16" fmla="*/ 53 w 53"/>
                  <a:gd name="T17" fmla="*/ 9 h 31"/>
                  <a:gd name="T18" fmla="*/ 53 w 53"/>
                  <a:gd name="T19" fmla="*/ 9 h 31"/>
                  <a:gd name="T20" fmla="*/ 53 w 53"/>
                  <a:gd name="T21" fmla="*/ 9 h 31"/>
                  <a:gd name="T22" fmla="*/ 42 w 53"/>
                  <a:gd name="T23" fmla="*/ 31 h 31"/>
                  <a:gd name="T24" fmla="*/ 42 w 53"/>
                  <a:gd name="T25" fmla="*/ 31 h 31"/>
                  <a:gd name="T26" fmla="*/ 12 w 53"/>
                  <a:gd name="T27" fmla="*/ 31 h 31"/>
                  <a:gd name="T28" fmla="*/ 7 w 53"/>
                  <a:gd name="T29" fmla="*/ 1 h 31"/>
                  <a:gd name="T30" fmla="*/ 2 w 53"/>
                  <a:gd name="T31" fmla="*/ 3 h 31"/>
                  <a:gd name="T32" fmla="*/ 2 w 53"/>
                  <a:gd name="T33" fmla="*/ 9 h 31"/>
                  <a:gd name="T34" fmla="*/ 13 w 53"/>
                  <a:gd name="T35" fmla="*/ 30 h 31"/>
                  <a:gd name="T36" fmla="*/ 41 w 53"/>
                  <a:gd name="T37" fmla="*/ 30 h 31"/>
                  <a:gd name="T38" fmla="*/ 52 w 53"/>
                  <a:gd name="T39" fmla="*/ 9 h 31"/>
                  <a:gd name="T40" fmla="*/ 42 w 53"/>
                  <a:gd name="T41" fmla="*/ 4 h 31"/>
                  <a:gd name="T42" fmla="*/ 26 w 53"/>
                  <a:gd name="T43" fmla="*/ 8 h 31"/>
                  <a:gd name="T44" fmla="*/ 26 w 53"/>
                  <a:gd name="T45" fmla="*/ 8 h 31"/>
                  <a:gd name="T46" fmla="*/ 25 w 53"/>
                  <a:gd name="T47" fmla="*/ 8 h 31"/>
                  <a:gd name="T48" fmla="*/ 14 w 53"/>
                  <a:gd name="T49" fmla="*/ 3 h 31"/>
                  <a:gd name="T50" fmla="*/ 7 w 53"/>
                  <a:gd name="T5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31">
                    <a:moveTo>
                      <a:pt x="12" y="31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6"/>
                      <a:pt x="0" y="4"/>
                      <a:pt x="2" y="2"/>
                    </a:cubicBezTo>
                    <a:cubicBezTo>
                      <a:pt x="3" y="1"/>
                      <a:pt x="4" y="0"/>
                      <a:pt x="7" y="0"/>
                    </a:cubicBezTo>
                    <a:cubicBezTo>
                      <a:pt x="10" y="0"/>
                      <a:pt x="14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0" y="6"/>
                      <a:pt x="25" y="7"/>
                      <a:pt x="25" y="7"/>
                    </a:cubicBezTo>
                    <a:cubicBezTo>
                      <a:pt x="32" y="5"/>
                      <a:pt x="37" y="3"/>
                      <a:pt x="42" y="3"/>
                    </a:cubicBezTo>
                    <a:cubicBezTo>
                      <a:pt x="51" y="3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48" y="17"/>
                      <a:pt x="44" y="24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lnTo>
                      <a:pt x="12" y="31"/>
                    </a:lnTo>
                    <a:close/>
                    <a:moveTo>
                      <a:pt x="7" y="1"/>
                    </a:moveTo>
                    <a:cubicBezTo>
                      <a:pt x="5" y="1"/>
                      <a:pt x="3" y="2"/>
                      <a:pt x="2" y="3"/>
                    </a:cubicBezTo>
                    <a:cubicBezTo>
                      <a:pt x="1" y="4"/>
                      <a:pt x="1" y="6"/>
                      <a:pt x="2" y="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3" y="23"/>
                      <a:pt x="47" y="16"/>
                      <a:pt x="52" y="9"/>
                    </a:cubicBezTo>
                    <a:cubicBezTo>
                      <a:pt x="51" y="8"/>
                      <a:pt x="49" y="4"/>
                      <a:pt x="42" y="4"/>
                    </a:cubicBezTo>
                    <a:cubicBezTo>
                      <a:pt x="37" y="4"/>
                      <a:pt x="32" y="6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0" y="7"/>
                      <a:pt x="14" y="3"/>
                    </a:cubicBezTo>
                    <a:cubicBezTo>
                      <a:pt x="14" y="3"/>
                      <a:pt x="10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90" name="Freeform 39"/>
              <p:cNvSpPr/>
              <p:nvPr/>
            </p:nvSpPr>
            <p:spPr bwMode="auto">
              <a:xfrm>
                <a:off x="6171" y="2721"/>
                <a:ext cx="86" cy="24"/>
              </a:xfrm>
              <a:custGeom>
                <a:avLst/>
                <a:gdLst>
                  <a:gd name="T0" fmla="*/ 31 w 36"/>
                  <a:gd name="T1" fmla="*/ 0 h 10"/>
                  <a:gd name="T2" fmla="*/ 5 w 36"/>
                  <a:gd name="T3" fmla="*/ 0 h 10"/>
                  <a:gd name="T4" fmla="*/ 0 w 36"/>
                  <a:gd name="T5" fmla="*/ 5 h 10"/>
                  <a:gd name="T6" fmla="*/ 5 w 36"/>
                  <a:gd name="T7" fmla="*/ 10 h 10"/>
                  <a:gd name="T8" fmla="*/ 31 w 36"/>
                  <a:gd name="T9" fmla="*/ 10 h 10"/>
                  <a:gd name="T10" fmla="*/ 36 w 36"/>
                  <a:gd name="T11" fmla="*/ 5 h 10"/>
                  <a:gd name="T12" fmla="*/ 31 w 3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0">
                    <a:moveTo>
                      <a:pt x="31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2" y="10"/>
                      <a:pt x="5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4" y="10"/>
                      <a:pt x="36" y="7"/>
                      <a:pt x="36" y="5"/>
                    </a:cubicBezTo>
                    <a:cubicBezTo>
                      <a:pt x="36" y="2"/>
                      <a:pt x="34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91" name="Freeform 40"/>
              <p:cNvSpPr>
                <a:spLocks noEditPoints="1"/>
              </p:cNvSpPr>
              <p:nvPr/>
            </p:nvSpPr>
            <p:spPr bwMode="auto">
              <a:xfrm>
                <a:off x="6171" y="2719"/>
                <a:ext cx="86" cy="26"/>
              </a:xfrm>
              <a:custGeom>
                <a:avLst/>
                <a:gdLst>
                  <a:gd name="T0" fmla="*/ 5 w 36"/>
                  <a:gd name="T1" fmla="*/ 11 h 11"/>
                  <a:gd name="T2" fmla="*/ 0 w 36"/>
                  <a:gd name="T3" fmla="*/ 6 h 11"/>
                  <a:gd name="T4" fmla="*/ 1 w 36"/>
                  <a:gd name="T5" fmla="*/ 2 h 11"/>
                  <a:gd name="T6" fmla="*/ 5 w 36"/>
                  <a:gd name="T7" fmla="*/ 0 h 11"/>
                  <a:gd name="T8" fmla="*/ 31 w 36"/>
                  <a:gd name="T9" fmla="*/ 0 h 11"/>
                  <a:gd name="T10" fmla="*/ 36 w 36"/>
                  <a:gd name="T11" fmla="*/ 6 h 11"/>
                  <a:gd name="T12" fmla="*/ 31 w 36"/>
                  <a:gd name="T13" fmla="*/ 11 h 11"/>
                  <a:gd name="T14" fmla="*/ 5 w 36"/>
                  <a:gd name="T15" fmla="*/ 11 h 11"/>
                  <a:gd name="T16" fmla="*/ 31 w 36"/>
                  <a:gd name="T17" fmla="*/ 1 h 11"/>
                  <a:gd name="T18" fmla="*/ 5 w 36"/>
                  <a:gd name="T19" fmla="*/ 1 h 11"/>
                  <a:gd name="T20" fmla="*/ 2 w 36"/>
                  <a:gd name="T21" fmla="*/ 3 h 11"/>
                  <a:gd name="T22" fmla="*/ 1 w 36"/>
                  <a:gd name="T23" fmla="*/ 6 h 11"/>
                  <a:gd name="T24" fmla="*/ 5 w 36"/>
                  <a:gd name="T25" fmla="*/ 10 h 11"/>
                  <a:gd name="T26" fmla="*/ 5 w 36"/>
                  <a:gd name="T27" fmla="*/ 11 h 11"/>
                  <a:gd name="T28" fmla="*/ 5 w 36"/>
                  <a:gd name="T29" fmla="*/ 10 h 11"/>
                  <a:gd name="T30" fmla="*/ 31 w 36"/>
                  <a:gd name="T31" fmla="*/ 10 h 11"/>
                  <a:gd name="T32" fmla="*/ 35 w 36"/>
                  <a:gd name="T33" fmla="*/ 6 h 11"/>
                  <a:gd name="T34" fmla="*/ 31 w 36"/>
                  <a:gd name="T3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11">
                    <a:moveTo>
                      <a:pt x="5" y="11"/>
                    </a:moveTo>
                    <a:cubicBezTo>
                      <a:pt x="2" y="11"/>
                      <a:pt x="0" y="9"/>
                      <a:pt x="0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4" y="0"/>
                      <a:pt x="36" y="3"/>
                      <a:pt x="36" y="6"/>
                    </a:cubicBezTo>
                    <a:cubicBezTo>
                      <a:pt x="36" y="9"/>
                      <a:pt x="34" y="11"/>
                      <a:pt x="31" y="11"/>
                    </a:cubicBezTo>
                    <a:lnTo>
                      <a:pt x="5" y="11"/>
                    </a:lnTo>
                    <a:close/>
                    <a:moveTo>
                      <a:pt x="3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3"/>
                      <a:pt x="1" y="5"/>
                      <a:pt x="1" y="6"/>
                    </a:cubicBezTo>
                    <a:cubicBezTo>
                      <a:pt x="1" y="8"/>
                      <a:pt x="3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0"/>
                      <a:pt x="35" y="8"/>
                      <a:pt x="35" y="6"/>
                    </a:cubicBezTo>
                    <a:cubicBezTo>
                      <a:pt x="35" y="3"/>
                      <a:pt x="33" y="1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92" name="Freeform 41"/>
              <p:cNvSpPr>
                <a:spLocks noEditPoints="1"/>
              </p:cNvSpPr>
              <p:nvPr/>
            </p:nvSpPr>
            <p:spPr bwMode="auto">
              <a:xfrm>
                <a:off x="6066" y="2752"/>
                <a:ext cx="300" cy="264"/>
              </a:xfrm>
              <a:custGeom>
                <a:avLst/>
                <a:gdLst>
                  <a:gd name="T0" fmla="*/ 120 w 126"/>
                  <a:gd name="T1" fmla="*/ 99 h 110"/>
                  <a:gd name="T2" fmla="*/ 118 w 126"/>
                  <a:gd name="T3" fmla="*/ 82 h 110"/>
                  <a:gd name="T4" fmla="*/ 101 w 126"/>
                  <a:gd name="T5" fmla="*/ 28 h 110"/>
                  <a:gd name="T6" fmla="*/ 76 w 126"/>
                  <a:gd name="T7" fmla="*/ 2 h 110"/>
                  <a:gd name="T8" fmla="*/ 75 w 126"/>
                  <a:gd name="T9" fmla="*/ 0 h 110"/>
                  <a:gd name="T10" fmla="*/ 48 w 126"/>
                  <a:gd name="T11" fmla="*/ 0 h 110"/>
                  <a:gd name="T12" fmla="*/ 29 w 126"/>
                  <a:gd name="T13" fmla="*/ 22 h 110"/>
                  <a:gd name="T14" fmla="*/ 10 w 126"/>
                  <a:gd name="T15" fmla="*/ 91 h 110"/>
                  <a:gd name="T16" fmla="*/ 4 w 126"/>
                  <a:gd name="T17" fmla="*/ 102 h 110"/>
                  <a:gd name="T18" fmla="*/ 4 w 126"/>
                  <a:gd name="T19" fmla="*/ 105 h 110"/>
                  <a:gd name="T20" fmla="*/ 10 w 126"/>
                  <a:gd name="T21" fmla="*/ 106 h 110"/>
                  <a:gd name="T22" fmla="*/ 19 w 126"/>
                  <a:gd name="T23" fmla="*/ 105 h 110"/>
                  <a:gd name="T24" fmla="*/ 19 w 126"/>
                  <a:gd name="T25" fmla="*/ 105 h 110"/>
                  <a:gd name="T26" fmla="*/ 20 w 126"/>
                  <a:gd name="T27" fmla="*/ 105 h 110"/>
                  <a:gd name="T28" fmla="*/ 61 w 126"/>
                  <a:gd name="T29" fmla="*/ 110 h 110"/>
                  <a:gd name="T30" fmla="*/ 105 w 126"/>
                  <a:gd name="T31" fmla="*/ 104 h 110"/>
                  <a:gd name="T32" fmla="*/ 107 w 126"/>
                  <a:gd name="T33" fmla="*/ 104 h 110"/>
                  <a:gd name="T34" fmla="*/ 114 w 126"/>
                  <a:gd name="T35" fmla="*/ 106 h 110"/>
                  <a:gd name="T36" fmla="*/ 118 w 126"/>
                  <a:gd name="T37" fmla="*/ 107 h 110"/>
                  <a:gd name="T38" fmla="*/ 123 w 126"/>
                  <a:gd name="T39" fmla="*/ 104 h 110"/>
                  <a:gd name="T40" fmla="*/ 120 w 126"/>
                  <a:gd name="T41" fmla="*/ 99 h 110"/>
                  <a:gd name="T42" fmla="*/ 81 w 126"/>
                  <a:gd name="T43" fmla="*/ 55 h 110"/>
                  <a:gd name="T44" fmla="*/ 81 w 126"/>
                  <a:gd name="T45" fmla="*/ 58 h 110"/>
                  <a:gd name="T46" fmla="*/ 53 w 126"/>
                  <a:gd name="T47" fmla="*/ 57 h 110"/>
                  <a:gd name="T48" fmla="*/ 53 w 126"/>
                  <a:gd name="T49" fmla="*/ 62 h 110"/>
                  <a:gd name="T50" fmla="*/ 81 w 126"/>
                  <a:gd name="T51" fmla="*/ 62 h 110"/>
                  <a:gd name="T52" fmla="*/ 81 w 126"/>
                  <a:gd name="T53" fmla="*/ 66 h 110"/>
                  <a:gd name="T54" fmla="*/ 53 w 126"/>
                  <a:gd name="T55" fmla="*/ 65 h 110"/>
                  <a:gd name="T56" fmla="*/ 67 w 126"/>
                  <a:gd name="T57" fmla="*/ 80 h 110"/>
                  <a:gd name="T58" fmla="*/ 83 w 126"/>
                  <a:gd name="T59" fmla="*/ 78 h 110"/>
                  <a:gd name="T60" fmla="*/ 85 w 126"/>
                  <a:gd name="T61" fmla="*/ 83 h 110"/>
                  <a:gd name="T62" fmla="*/ 54 w 126"/>
                  <a:gd name="T63" fmla="*/ 81 h 110"/>
                  <a:gd name="T64" fmla="*/ 45 w 126"/>
                  <a:gd name="T65" fmla="*/ 65 h 110"/>
                  <a:gd name="T66" fmla="*/ 38 w 126"/>
                  <a:gd name="T67" fmla="*/ 65 h 110"/>
                  <a:gd name="T68" fmla="*/ 39 w 126"/>
                  <a:gd name="T69" fmla="*/ 61 h 110"/>
                  <a:gd name="T70" fmla="*/ 44 w 126"/>
                  <a:gd name="T71" fmla="*/ 61 h 110"/>
                  <a:gd name="T72" fmla="*/ 45 w 126"/>
                  <a:gd name="T73" fmla="*/ 58 h 110"/>
                  <a:gd name="T74" fmla="*/ 39 w 126"/>
                  <a:gd name="T75" fmla="*/ 57 h 110"/>
                  <a:gd name="T76" fmla="*/ 39 w 126"/>
                  <a:gd name="T77" fmla="*/ 53 h 110"/>
                  <a:gd name="T78" fmla="*/ 45 w 126"/>
                  <a:gd name="T79" fmla="*/ 53 h 110"/>
                  <a:gd name="T80" fmla="*/ 67 w 126"/>
                  <a:gd name="T81" fmla="*/ 35 h 110"/>
                  <a:gd name="T82" fmla="*/ 86 w 126"/>
                  <a:gd name="T83" fmla="*/ 38 h 110"/>
                  <a:gd name="T84" fmla="*/ 83 w 126"/>
                  <a:gd name="T85" fmla="*/ 43 h 110"/>
                  <a:gd name="T86" fmla="*/ 54 w 126"/>
                  <a:gd name="T87" fmla="*/ 54 h 110"/>
                  <a:gd name="T88" fmla="*/ 81 w 126"/>
                  <a:gd name="T89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6" h="110">
                    <a:moveTo>
                      <a:pt x="120" y="99"/>
                    </a:moveTo>
                    <a:cubicBezTo>
                      <a:pt x="120" y="99"/>
                      <a:pt x="114" y="94"/>
                      <a:pt x="118" y="82"/>
                    </a:cubicBezTo>
                    <a:cubicBezTo>
                      <a:pt x="118" y="82"/>
                      <a:pt x="126" y="48"/>
                      <a:pt x="101" y="28"/>
                    </a:cubicBezTo>
                    <a:cubicBezTo>
                      <a:pt x="99" y="26"/>
                      <a:pt x="76" y="7"/>
                      <a:pt x="76" y="2"/>
                    </a:cubicBezTo>
                    <a:cubicBezTo>
                      <a:pt x="76" y="1"/>
                      <a:pt x="75" y="1"/>
                      <a:pt x="75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5" y="6"/>
                      <a:pt x="38" y="13"/>
                      <a:pt x="29" y="22"/>
                    </a:cubicBezTo>
                    <a:cubicBezTo>
                      <a:pt x="29" y="22"/>
                      <a:pt x="0" y="49"/>
                      <a:pt x="10" y="91"/>
                    </a:cubicBezTo>
                    <a:cubicBezTo>
                      <a:pt x="10" y="92"/>
                      <a:pt x="10" y="94"/>
                      <a:pt x="4" y="102"/>
                    </a:cubicBezTo>
                    <a:cubicBezTo>
                      <a:pt x="4" y="102"/>
                      <a:pt x="3" y="104"/>
                      <a:pt x="4" y="105"/>
                    </a:cubicBezTo>
                    <a:cubicBezTo>
                      <a:pt x="5" y="106"/>
                      <a:pt x="7" y="107"/>
                      <a:pt x="10" y="106"/>
                    </a:cubicBezTo>
                    <a:cubicBezTo>
                      <a:pt x="10" y="106"/>
                      <a:pt x="14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5"/>
                      <a:pt x="36" y="110"/>
                      <a:pt x="61" y="110"/>
                    </a:cubicBezTo>
                    <a:cubicBezTo>
                      <a:pt x="76" y="110"/>
                      <a:pt x="91" y="108"/>
                      <a:pt x="105" y="104"/>
                    </a:cubicBezTo>
                    <a:cubicBezTo>
                      <a:pt x="105" y="104"/>
                      <a:pt x="106" y="104"/>
                      <a:pt x="107" y="104"/>
                    </a:cubicBezTo>
                    <a:cubicBezTo>
                      <a:pt x="109" y="104"/>
                      <a:pt x="112" y="105"/>
                      <a:pt x="114" y="106"/>
                    </a:cubicBezTo>
                    <a:cubicBezTo>
                      <a:pt x="114" y="106"/>
                      <a:pt x="116" y="107"/>
                      <a:pt x="118" y="107"/>
                    </a:cubicBezTo>
                    <a:cubicBezTo>
                      <a:pt x="119" y="107"/>
                      <a:pt x="121" y="106"/>
                      <a:pt x="123" y="104"/>
                    </a:cubicBezTo>
                    <a:cubicBezTo>
                      <a:pt x="123" y="104"/>
                      <a:pt x="125" y="102"/>
                      <a:pt x="120" y="99"/>
                    </a:cubicBezTo>
                    <a:close/>
                    <a:moveTo>
                      <a:pt x="81" y="55"/>
                    </a:moveTo>
                    <a:cubicBezTo>
                      <a:pt x="81" y="58"/>
                      <a:pt x="81" y="58"/>
                      <a:pt x="81" y="58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3" y="57"/>
                      <a:pt x="52" y="61"/>
                      <a:pt x="53" y="62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53" y="65"/>
                      <a:pt x="53" y="65"/>
                      <a:pt x="53" y="65"/>
                    </a:cubicBezTo>
                    <a:cubicBezTo>
                      <a:pt x="53" y="65"/>
                      <a:pt x="54" y="78"/>
                      <a:pt x="67" y="80"/>
                    </a:cubicBezTo>
                    <a:cubicBezTo>
                      <a:pt x="67" y="80"/>
                      <a:pt x="76" y="82"/>
                      <a:pt x="83" y="78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3"/>
                      <a:pt x="71" y="91"/>
                      <a:pt x="54" y="81"/>
                    </a:cubicBezTo>
                    <a:cubicBezTo>
                      <a:pt x="54" y="81"/>
                      <a:pt x="46" y="76"/>
                      <a:pt x="45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4" y="60"/>
                      <a:pt x="45" y="58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3"/>
                      <a:pt x="48" y="37"/>
                      <a:pt x="67" y="35"/>
                    </a:cubicBezTo>
                    <a:cubicBezTo>
                      <a:pt x="67" y="35"/>
                      <a:pt x="81" y="33"/>
                      <a:pt x="86" y="38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61" y="33"/>
                      <a:pt x="54" y="54"/>
                    </a:cubicBezTo>
                    <a:lnTo>
                      <a:pt x="81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sp>
          <p:nvSpPr>
            <p:cNvPr id="23" name="Freeform 108"/>
            <p:cNvSpPr>
              <a:spLocks noEditPoints="1"/>
            </p:cNvSpPr>
            <p:nvPr/>
          </p:nvSpPr>
          <p:spPr bwMode="auto">
            <a:xfrm>
              <a:off x="7111238" y="3985123"/>
              <a:ext cx="368024" cy="369215"/>
            </a:xfrm>
            <a:custGeom>
              <a:avLst/>
              <a:gdLst>
                <a:gd name="T0" fmla="*/ 97 w 115"/>
                <a:gd name="T1" fmla="*/ 48 h 115"/>
                <a:gd name="T2" fmla="*/ 91 w 115"/>
                <a:gd name="T3" fmla="*/ 41 h 115"/>
                <a:gd name="T4" fmla="*/ 102 w 115"/>
                <a:gd name="T5" fmla="*/ 26 h 115"/>
                <a:gd name="T6" fmla="*/ 94 w 115"/>
                <a:gd name="T7" fmla="*/ 13 h 115"/>
                <a:gd name="T8" fmla="*/ 79 w 115"/>
                <a:gd name="T9" fmla="*/ 23 h 115"/>
                <a:gd name="T10" fmla="*/ 70 w 115"/>
                <a:gd name="T11" fmla="*/ 22 h 115"/>
                <a:gd name="T12" fmla="*/ 67 w 115"/>
                <a:gd name="T13" fmla="*/ 3 h 115"/>
                <a:gd name="T14" fmla="*/ 52 w 115"/>
                <a:gd name="T15" fmla="*/ 0 h 115"/>
                <a:gd name="T16" fmla="*/ 48 w 115"/>
                <a:gd name="T17" fmla="*/ 18 h 115"/>
                <a:gd name="T18" fmla="*/ 41 w 115"/>
                <a:gd name="T19" fmla="*/ 24 h 115"/>
                <a:gd name="T20" fmla="*/ 26 w 115"/>
                <a:gd name="T21" fmla="*/ 13 h 115"/>
                <a:gd name="T22" fmla="*/ 13 w 115"/>
                <a:gd name="T23" fmla="*/ 21 h 115"/>
                <a:gd name="T24" fmla="*/ 23 w 115"/>
                <a:gd name="T25" fmla="*/ 36 h 115"/>
                <a:gd name="T26" fmla="*/ 22 w 115"/>
                <a:gd name="T27" fmla="*/ 45 h 115"/>
                <a:gd name="T28" fmla="*/ 4 w 115"/>
                <a:gd name="T29" fmla="*/ 48 h 115"/>
                <a:gd name="T30" fmla="*/ 0 w 115"/>
                <a:gd name="T31" fmla="*/ 63 h 115"/>
                <a:gd name="T32" fmla="*/ 18 w 115"/>
                <a:gd name="T33" fmla="*/ 66 h 115"/>
                <a:gd name="T34" fmla="*/ 24 w 115"/>
                <a:gd name="T35" fmla="*/ 73 h 115"/>
                <a:gd name="T36" fmla="*/ 13 w 115"/>
                <a:gd name="T37" fmla="*/ 89 h 115"/>
                <a:gd name="T38" fmla="*/ 21 w 115"/>
                <a:gd name="T39" fmla="*/ 102 h 115"/>
                <a:gd name="T40" fmla="*/ 36 w 115"/>
                <a:gd name="T41" fmla="*/ 92 h 115"/>
                <a:gd name="T42" fmla="*/ 45 w 115"/>
                <a:gd name="T43" fmla="*/ 92 h 115"/>
                <a:gd name="T44" fmla="*/ 48 w 115"/>
                <a:gd name="T45" fmla="*/ 111 h 115"/>
                <a:gd name="T46" fmla="*/ 63 w 115"/>
                <a:gd name="T47" fmla="*/ 115 h 115"/>
                <a:gd name="T48" fmla="*/ 67 w 115"/>
                <a:gd name="T49" fmla="*/ 97 h 115"/>
                <a:gd name="T50" fmla="*/ 74 w 115"/>
                <a:gd name="T51" fmla="*/ 91 h 115"/>
                <a:gd name="T52" fmla="*/ 89 w 115"/>
                <a:gd name="T53" fmla="*/ 102 h 115"/>
                <a:gd name="T54" fmla="*/ 102 w 115"/>
                <a:gd name="T55" fmla="*/ 94 h 115"/>
                <a:gd name="T56" fmla="*/ 92 w 115"/>
                <a:gd name="T57" fmla="*/ 79 h 115"/>
                <a:gd name="T58" fmla="*/ 93 w 115"/>
                <a:gd name="T59" fmla="*/ 70 h 115"/>
                <a:gd name="T60" fmla="*/ 112 w 115"/>
                <a:gd name="T61" fmla="*/ 66 h 115"/>
                <a:gd name="T62" fmla="*/ 115 w 115"/>
                <a:gd name="T63" fmla="*/ 52 h 115"/>
                <a:gd name="T64" fmla="*/ 58 w 115"/>
                <a:gd name="T65" fmla="*/ 79 h 115"/>
                <a:gd name="T66" fmla="*/ 58 w 115"/>
                <a:gd name="T67" fmla="*/ 36 h 115"/>
                <a:gd name="T68" fmla="*/ 58 w 115"/>
                <a:gd name="T69" fmla="*/ 79 h 115"/>
                <a:gd name="T70" fmla="*/ 49 w 115"/>
                <a:gd name="T71" fmla="*/ 57 h 115"/>
                <a:gd name="T72" fmla="*/ 67 w 115"/>
                <a:gd name="T73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15">
                  <a:moveTo>
                    <a:pt x="112" y="48"/>
                  </a:moveTo>
                  <a:cubicBezTo>
                    <a:pt x="97" y="48"/>
                    <a:pt x="97" y="48"/>
                    <a:pt x="97" y="48"/>
                  </a:cubicBezTo>
                  <a:cubicBezTo>
                    <a:pt x="95" y="48"/>
                    <a:pt x="93" y="47"/>
                    <a:pt x="93" y="45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0" y="40"/>
                    <a:pt x="91" y="37"/>
                    <a:pt x="92" y="36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4" y="24"/>
                    <a:pt x="104" y="22"/>
                    <a:pt x="102" y="21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3" y="11"/>
                    <a:pt x="91" y="11"/>
                    <a:pt x="89" y="1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4"/>
                    <a:pt x="75" y="25"/>
                    <a:pt x="74" y="24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8" y="22"/>
                    <a:pt x="67" y="20"/>
                    <a:pt x="67" y="18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1"/>
                    <a:pt x="65" y="0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48" y="1"/>
                    <a:pt x="48" y="3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20"/>
                    <a:pt x="47" y="22"/>
                    <a:pt x="45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5"/>
                    <a:pt x="37" y="24"/>
                    <a:pt x="36" y="2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1"/>
                    <a:pt x="22" y="11"/>
                    <a:pt x="21" y="13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2" y="24"/>
                    <a:pt x="13" y="2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7"/>
                    <a:pt x="25" y="40"/>
                    <a:pt x="24" y="41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7"/>
                    <a:pt x="20" y="48"/>
                    <a:pt x="18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2" y="48"/>
                    <a:pt x="0" y="50"/>
                    <a:pt x="0" y="5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5"/>
                    <a:pt x="2" y="66"/>
                    <a:pt x="4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20" y="66"/>
                    <a:pt x="22" y="68"/>
                    <a:pt x="22" y="70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5"/>
                    <a:pt x="24" y="78"/>
                    <a:pt x="23" y="7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2" y="90"/>
                    <a:pt x="12" y="93"/>
                    <a:pt x="13" y="94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3"/>
                    <a:pt x="25" y="103"/>
                    <a:pt x="26" y="10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7" y="90"/>
                    <a:pt x="40" y="90"/>
                    <a:pt x="41" y="91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7" y="93"/>
                    <a:pt x="48" y="95"/>
                    <a:pt x="48" y="97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3"/>
                    <a:pt x="50" y="115"/>
                    <a:pt x="52" y="115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5" y="115"/>
                    <a:pt x="67" y="113"/>
                    <a:pt x="67" y="111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5"/>
                    <a:pt x="68" y="93"/>
                    <a:pt x="70" y="92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0"/>
                    <a:pt x="78" y="90"/>
                    <a:pt x="79" y="9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91" y="103"/>
                    <a:pt x="93" y="103"/>
                    <a:pt x="94" y="102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4" y="93"/>
                    <a:pt x="104" y="90"/>
                    <a:pt x="102" y="8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1" y="78"/>
                    <a:pt x="90" y="75"/>
                    <a:pt x="91" y="73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68"/>
                    <a:pt x="95" y="66"/>
                    <a:pt x="97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13" y="66"/>
                    <a:pt x="115" y="65"/>
                    <a:pt x="115" y="63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0"/>
                    <a:pt x="113" y="48"/>
                    <a:pt x="112" y="48"/>
                  </a:cubicBezTo>
                  <a:close/>
                  <a:moveTo>
                    <a:pt x="58" y="79"/>
                  </a:moveTo>
                  <a:cubicBezTo>
                    <a:pt x="46" y="79"/>
                    <a:pt x="36" y="69"/>
                    <a:pt x="36" y="57"/>
                  </a:cubicBezTo>
                  <a:cubicBezTo>
                    <a:pt x="36" y="46"/>
                    <a:pt x="46" y="36"/>
                    <a:pt x="58" y="36"/>
                  </a:cubicBezTo>
                  <a:cubicBezTo>
                    <a:pt x="69" y="36"/>
                    <a:pt x="79" y="46"/>
                    <a:pt x="79" y="57"/>
                  </a:cubicBezTo>
                  <a:cubicBezTo>
                    <a:pt x="79" y="69"/>
                    <a:pt x="69" y="79"/>
                    <a:pt x="58" y="79"/>
                  </a:cubicBezTo>
                  <a:close/>
                  <a:moveTo>
                    <a:pt x="58" y="48"/>
                  </a:moveTo>
                  <a:cubicBezTo>
                    <a:pt x="53" y="48"/>
                    <a:pt x="49" y="52"/>
                    <a:pt x="49" y="57"/>
                  </a:cubicBezTo>
                  <a:cubicBezTo>
                    <a:pt x="49" y="62"/>
                    <a:pt x="53" y="66"/>
                    <a:pt x="58" y="66"/>
                  </a:cubicBezTo>
                  <a:cubicBezTo>
                    <a:pt x="63" y="66"/>
                    <a:pt x="67" y="62"/>
                    <a:pt x="67" y="57"/>
                  </a:cubicBezTo>
                  <a:cubicBezTo>
                    <a:pt x="67" y="52"/>
                    <a:pt x="63" y="48"/>
                    <a:pt x="58" y="48"/>
                  </a:cubicBezTo>
                  <a:close/>
                </a:path>
              </a:pathLst>
            </a:custGeom>
            <a:solidFill>
              <a:srgbClr val="663A7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solidFill>
                  <a:prstClr val="black"/>
                </a:solidFill>
                <a:ea typeface="思源黑体 Normal" panose="020B0400000000000000" pitchFamily="34" charset="-122"/>
              </a:endParaRP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6219910" y="4882932"/>
              <a:ext cx="313337" cy="340860"/>
              <a:chOff x="4873626" y="1965325"/>
              <a:chExt cx="269876" cy="293688"/>
            </a:xfrm>
            <a:solidFill>
              <a:srgbClr val="C65885"/>
            </a:solidFill>
          </p:grpSpPr>
          <p:sp>
            <p:nvSpPr>
              <p:cNvPr id="74" name="Freeform 502"/>
              <p:cNvSpPr/>
              <p:nvPr/>
            </p:nvSpPr>
            <p:spPr bwMode="auto">
              <a:xfrm>
                <a:off x="4873626" y="2127250"/>
                <a:ext cx="112713" cy="131763"/>
              </a:xfrm>
              <a:custGeom>
                <a:avLst/>
                <a:gdLst>
                  <a:gd name="T0" fmla="*/ 2 w 30"/>
                  <a:gd name="T1" fmla="*/ 0 h 35"/>
                  <a:gd name="T2" fmla="*/ 28 w 30"/>
                  <a:gd name="T3" fmla="*/ 0 h 35"/>
                  <a:gd name="T4" fmla="*/ 30 w 30"/>
                  <a:gd name="T5" fmla="*/ 1 h 35"/>
                  <a:gd name="T6" fmla="*/ 28 w 30"/>
                  <a:gd name="T7" fmla="*/ 3 h 35"/>
                  <a:gd name="T8" fmla="*/ 3 w 30"/>
                  <a:gd name="T9" fmla="*/ 3 h 35"/>
                  <a:gd name="T10" fmla="*/ 3 w 30"/>
                  <a:gd name="T11" fmla="*/ 33 h 35"/>
                  <a:gd name="T12" fmla="*/ 2 w 30"/>
                  <a:gd name="T13" fmla="*/ 35 h 35"/>
                  <a:gd name="T14" fmla="*/ 0 w 30"/>
                  <a:gd name="T15" fmla="*/ 33 h 35"/>
                  <a:gd name="T16" fmla="*/ 0 w 30"/>
                  <a:gd name="T17" fmla="*/ 1 h 35"/>
                  <a:gd name="T18" fmla="*/ 2 w 30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5">
                    <a:moveTo>
                      <a:pt x="2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30" y="1"/>
                      <a:pt x="30" y="1"/>
                    </a:cubicBezTo>
                    <a:cubicBezTo>
                      <a:pt x="30" y="2"/>
                      <a:pt x="29" y="3"/>
                      <a:pt x="28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4"/>
                      <a:pt x="3" y="35"/>
                      <a:pt x="2" y="35"/>
                    </a:cubicBezTo>
                    <a:cubicBezTo>
                      <a:pt x="1" y="35"/>
                      <a:pt x="0" y="34"/>
                      <a:pt x="0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75" name="Freeform 503"/>
              <p:cNvSpPr/>
              <p:nvPr/>
            </p:nvSpPr>
            <p:spPr bwMode="auto">
              <a:xfrm>
                <a:off x="4884739" y="1973263"/>
                <a:ext cx="41275" cy="146050"/>
              </a:xfrm>
              <a:custGeom>
                <a:avLst/>
                <a:gdLst>
                  <a:gd name="T0" fmla="*/ 11 w 11"/>
                  <a:gd name="T1" fmla="*/ 34 h 39"/>
                  <a:gd name="T2" fmla="*/ 11 w 11"/>
                  <a:gd name="T3" fmla="*/ 6 h 39"/>
                  <a:gd name="T4" fmla="*/ 5 w 11"/>
                  <a:gd name="T5" fmla="*/ 0 h 39"/>
                  <a:gd name="T6" fmla="*/ 0 w 11"/>
                  <a:gd name="T7" fmla="*/ 6 h 39"/>
                  <a:gd name="T8" fmla="*/ 0 w 11"/>
                  <a:gd name="T9" fmla="*/ 34 h 39"/>
                  <a:gd name="T10" fmla="*/ 5 w 11"/>
                  <a:gd name="T11" fmla="*/ 39 h 39"/>
                  <a:gd name="T12" fmla="*/ 11 w 11"/>
                  <a:gd name="T1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9">
                    <a:moveTo>
                      <a:pt x="11" y="34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9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7"/>
                      <a:pt x="2" y="39"/>
                      <a:pt x="5" y="39"/>
                    </a:cubicBezTo>
                    <a:cubicBezTo>
                      <a:pt x="9" y="39"/>
                      <a:pt x="11" y="37"/>
                      <a:pt x="1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76" name="Freeform 504"/>
              <p:cNvSpPr/>
              <p:nvPr/>
            </p:nvSpPr>
            <p:spPr bwMode="auto">
              <a:xfrm>
                <a:off x="4940301" y="1965325"/>
                <a:ext cx="177800" cy="293688"/>
              </a:xfrm>
              <a:custGeom>
                <a:avLst/>
                <a:gdLst>
                  <a:gd name="T0" fmla="*/ 5 w 47"/>
                  <a:gd name="T1" fmla="*/ 69 h 78"/>
                  <a:gd name="T2" fmla="*/ 6 w 47"/>
                  <a:gd name="T3" fmla="*/ 77 h 78"/>
                  <a:gd name="T4" fmla="*/ 9 w 47"/>
                  <a:gd name="T5" fmla="*/ 78 h 78"/>
                  <a:gd name="T6" fmla="*/ 14 w 47"/>
                  <a:gd name="T7" fmla="*/ 76 h 78"/>
                  <a:gd name="T8" fmla="*/ 26 w 47"/>
                  <a:gd name="T9" fmla="*/ 57 h 78"/>
                  <a:gd name="T10" fmla="*/ 46 w 47"/>
                  <a:gd name="T11" fmla="*/ 57 h 78"/>
                  <a:gd name="T12" fmla="*/ 47 w 47"/>
                  <a:gd name="T13" fmla="*/ 56 h 78"/>
                  <a:gd name="T14" fmla="*/ 47 w 47"/>
                  <a:gd name="T15" fmla="*/ 42 h 78"/>
                  <a:gd name="T16" fmla="*/ 32 w 47"/>
                  <a:gd name="T17" fmla="*/ 19 h 78"/>
                  <a:gd name="T18" fmla="*/ 30 w 47"/>
                  <a:gd name="T19" fmla="*/ 20 h 78"/>
                  <a:gd name="T20" fmla="*/ 35 w 47"/>
                  <a:gd name="T21" fmla="*/ 10 h 78"/>
                  <a:gd name="T22" fmla="*/ 24 w 47"/>
                  <a:gd name="T23" fmla="*/ 0 h 78"/>
                  <a:gd name="T24" fmla="*/ 14 w 47"/>
                  <a:gd name="T25" fmla="*/ 10 h 78"/>
                  <a:gd name="T26" fmla="*/ 24 w 47"/>
                  <a:gd name="T27" fmla="*/ 21 h 78"/>
                  <a:gd name="T28" fmla="*/ 27 w 47"/>
                  <a:gd name="T29" fmla="*/ 20 h 78"/>
                  <a:gd name="T30" fmla="*/ 21 w 47"/>
                  <a:gd name="T31" fmla="*/ 27 h 78"/>
                  <a:gd name="T32" fmla="*/ 5 w 47"/>
                  <a:gd name="T33" fmla="*/ 31 h 78"/>
                  <a:gd name="T34" fmla="*/ 1 w 47"/>
                  <a:gd name="T35" fmla="*/ 34 h 78"/>
                  <a:gd name="T36" fmla="*/ 1 w 47"/>
                  <a:gd name="T37" fmla="*/ 38 h 78"/>
                  <a:gd name="T38" fmla="*/ 6 w 47"/>
                  <a:gd name="T39" fmla="*/ 42 h 78"/>
                  <a:gd name="T40" fmla="*/ 8 w 47"/>
                  <a:gd name="T41" fmla="*/ 42 h 78"/>
                  <a:gd name="T42" fmla="*/ 17 w 47"/>
                  <a:gd name="T43" fmla="*/ 40 h 78"/>
                  <a:gd name="T44" fmla="*/ 17 w 47"/>
                  <a:gd name="T45" fmla="*/ 43 h 78"/>
                  <a:gd name="T46" fmla="*/ 17 w 47"/>
                  <a:gd name="T47" fmla="*/ 47 h 78"/>
                  <a:gd name="T48" fmla="*/ 5 w 47"/>
                  <a:gd name="T49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" h="78">
                    <a:moveTo>
                      <a:pt x="5" y="69"/>
                    </a:moveTo>
                    <a:cubicBezTo>
                      <a:pt x="3" y="72"/>
                      <a:pt x="3" y="76"/>
                      <a:pt x="6" y="77"/>
                    </a:cubicBezTo>
                    <a:cubicBezTo>
                      <a:pt x="7" y="78"/>
                      <a:pt x="8" y="78"/>
                      <a:pt x="9" y="78"/>
                    </a:cubicBezTo>
                    <a:cubicBezTo>
                      <a:pt x="11" y="78"/>
                      <a:pt x="13" y="77"/>
                      <a:pt x="14" y="76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7" y="57"/>
                      <a:pt x="47" y="57"/>
                      <a:pt x="47" y="56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7" y="29"/>
                      <a:pt x="41" y="19"/>
                      <a:pt x="32" y="19"/>
                    </a:cubicBezTo>
                    <a:cubicBezTo>
                      <a:pt x="31" y="19"/>
                      <a:pt x="30" y="19"/>
                      <a:pt x="30" y="20"/>
                    </a:cubicBezTo>
                    <a:cubicBezTo>
                      <a:pt x="33" y="18"/>
                      <a:pt x="35" y="14"/>
                      <a:pt x="35" y="10"/>
                    </a:cubicBezTo>
                    <a:cubicBezTo>
                      <a:pt x="35" y="5"/>
                      <a:pt x="30" y="0"/>
                      <a:pt x="24" y="0"/>
                    </a:cubicBezTo>
                    <a:cubicBezTo>
                      <a:pt x="19" y="0"/>
                      <a:pt x="14" y="5"/>
                      <a:pt x="14" y="10"/>
                    </a:cubicBezTo>
                    <a:cubicBezTo>
                      <a:pt x="14" y="16"/>
                      <a:pt x="19" y="21"/>
                      <a:pt x="24" y="21"/>
                    </a:cubicBezTo>
                    <a:cubicBezTo>
                      <a:pt x="25" y="21"/>
                      <a:pt x="26" y="21"/>
                      <a:pt x="27" y="20"/>
                    </a:cubicBezTo>
                    <a:cubicBezTo>
                      <a:pt x="25" y="22"/>
                      <a:pt x="23" y="24"/>
                      <a:pt x="21" y="27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3" y="32"/>
                      <a:pt x="2" y="32"/>
                      <a:pt x="1" y="34"/>
                    </a:cubicBezTo>
                    <a:cubicBezTo>
                      <a:pt x="1" y="35"/>
                      <a:pt x="0" y="37"/>
                      <a:pt x="1" y="38"/>
                    </a:cubicBezTo>
                    <a:cubicBezTo>
                      <a:pt x="1" y="41"/>
                      <a:pt x="4" y="42"/>
                      <a:pt x="6" y="42"/>
                    </a:cubicBezTo>
                    <a:cubicBezTo>
                      <a:pt x="7" y="42"/>
                      <a:pt x="7" y="42"/>
                      <a:pt x="8" y="42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1"/>
                      <a:pt x="17" y="42"/>
                      <a:pt x="17" y="43"/>
                    </a:cubicBezTo>
                    <a:cubicBezTo>
                      <a:pt x="17" y="47"/>
                      <a:pt x="17" y="47"/>
                      <a:pt x="17" y="47"/>
                    </a:cubicBezTo>
                    <a:lnTo>
                      <a:pt x="5" y="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77" name="Freeform 505"/>
              <p:cNvSpPr/>
              <p:nvPr/>
            </p:nvSpPr>
            <p:spPr bwMode="auto">
              <a:xfrm>
                <a:off x="5046664" y="2093913"/>
                <a:ext cx="96838" cy="112713"/>
              </a:xfrm>
              <a:custGeom>
                <a:avLst/>
                <a:gdLst>
                  <a:gd name="T0" fmla="*/ 1 w 26"/>
                  <a:gd name="T1" fmla="*/ 27 h 30"/>
                  <a:gd name="T2" fmla="*/ 23 w 26"/>
                  <a:gd name="T3" fmla="*/ 27 h 30"/>
                  <a:gd name="T4" fmla="*/ 23 w 26"/>
                  <a:gd name="T5" fmla="*/ 2 h 30"/>
                  <a:gd name="T6" fmla="*/ 24 w 26"/>
                  <a:gd name="T7" fmla="*/ 0 h 30"/>
                  <a:gd name="T8" fmla="*/ 26 w 26"/>
                  <a:gd name="T9" fmla="*/ 2 h 30"/>
                  <a:gd name="T10" fmla="*/ 26 w 26"/>
                  <a:gd name="T11" fmla="*/ 28 h 30"/>
                  <a:gd name="T12" fmla="*/ 24 w 26"/>
                  <a:gd name="T13" fmla="*/ 30 h 30"/>
                  <a:gd name="T14" fmla="*/ 1 w 26"/>
                  <a:gd name="T15" fmla="*/ 30 h 30"/>
                  <a:gd name="T16" fmla="*/ 0 w 26"/>
                  <a:gd name="T17" fmla="*/ 28 h 30"/>
                  <a:gd name="T18" fmla="*/ 1 w 26"/>
                  <a:gd name="T19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30">
                    <a:moveTo>
                      <a:pt x="1" y="27"/>
                    </a:move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0"/>
                      <a:pt x="24" y="0"/>
                    </a:cubicBezTo>
                    <a:cubicBezTo>
                      <a:pt x="25" y="0"/>
                      <a:pt x="26" y="1"/>
                      <a:pt x="26" y="2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5" y="30"/>
                      <a:pt x="24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29"/>
                      <a:pt x="0" y="28"/>
                    </a:cubicBezTo>
                    <a:cubicBezTo>
                      <a:pt x="0" y="27"/>
                      <a:pt x="0" y="27"/>
                      <a:pt x="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 flipH="1" flipV="1">
              <a:off x="2569729" y="2482499"/>
              <a:ext cx="2091918" cy="697131"/>
              <a:chOff x="5271455" y="4628205"/>
              <a:chExt cx="2091646" cy="697292"/>
            </a:xfrm>
          </p:grpSpPr>
          <p:sp>
            <p:nvSpPr>
              <p:cNvPr id="72" name="椭圆 71"/>
              <p:cNvSpPr/>
              <p:nvPr/>
            </p:nvSpPr>
            <p:spPr>
              <a:xfrm>
                <a:off x="5271455" y="4628205"/>
                <a:ext cx="81021" cy="73655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73" name="任意多边形 56"/>
              <p:cNvSpPr/>
              <p:nvPr/>
            </p:nvSpPr>
            <p:spPr>
              <a:xfrm>
                <a:off x="5335429" y="4686869"/>
                <a:ext cx="2027672" cy="638628"/>
              </a:xfrm>
              <a:custGeom>
                <a:avLst/>
                <a:gdLst>
                  <a:gd name="connsiteX0" fmla="*/ 0 w 2815771"/>
                  <a:gd name="connsiteY0" fmla="*/ 0 h 638628"/>
                  <a:gd name="connsiteX1" fmla="*/ 725714 w 2815771"/>
                  <a:gd name="connsiteY1" fmla="*/ 638628 h 638628"/>
                  <a:gd name="connsiteX2" fmla="*/ 2815771 w 2815771"/>
                  <a:gd name="connsiteY2" fmla="*/ 638628 h 63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5771" h="638628">
                    <a:moveTo>
                      <a:pt x="0" y="0"/>
                    </a:moveTo>
                    <a:lnTo>
                      <a:pt x="725714" y="638628"/>
                    </a:lnTo>
                    <a:lnTo>
                      <a:pt x="2815771" y="638628"/>
                    </a:lnTo>
                  </a:path>
                </a:pathLst>
              </a:custGeom>
              <a:noFill/>
              <a:ln w="19050">
                <a:solidFill>
                  <a:srgbClr val="7F7F7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grpSp>
          <p:nvGrpSpPr>
            <p:cNvPr id="26" name="组合 25"/>
            <p:cNvGrpSpPr/>
            <p:nvPr/>
          </p:nvGrpSpPr>
          <p:grpSpPr>
            <a:xfrm flipH="1">
              <a:off x="2641070" y="4577834"/>
              <a:ext cx="2091918" cy="697131"/>
              <a:chOff x="5271455" y="4628205"/>
              <a:chExt cx="2091646" cy="697292"/>
            </a:xfrm>
          </p:grpSpPr>
          <p:sp>
            <p:nvSpPr>
              <p:cNvPr id="70" name="椭圆 69"/>
              <p:cNvSpPr/>
              <p:nvPr/>
            </p:nvSpPr>
            <p:spPr>
              <a:xfrm>
                <a:off x="5271455" y="4628205"/>
                <a:ext cx="81021" cy="73655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71" name="任意多边形 59"/>
              <p:cNvSpPr/>
              <p:nvPr/>
            </p:nvSpPr>
            <p:spPr>
              <a:xfrm>
                <a:off x="5335429" y="4686869"/>
                <a:ext cx="2027672" cy="638628"/>
              </a:xfrm>
              <a:custGeom>
                <a:avLst/>
                <a:gdLst>
                  <a:gd name="connsiteX0" fmla="*/ 0 w 2815771"/>
                  <a:gd name="connsiteY0" fmla="*/ 0 h 638628"/>
                  <a:gd name="connsiteX1" fmla="*/ 725714 w 2815771"/>
                  <a:gd name="connsiteY1" fmla="*/ 638628 h 638628"/>
                  <a:gd name="connsiteX2" fmla="*/ 2815771 w 2815771"/>
                  <a:gd name="connsiteY2" fmla="*/ 638628 h 63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5771" h="638628">
                    <a:moveTo>
                      <a:pt x="0" y="0"/>
                    </a:moveTo>
                    <a:lnTo>
                      <a:pt x="725714" y="638628"/>
                    </a:lnTo>
                    <a:lnTo>
                      <a:pt x="2815771" y="638628"/>
                    </a:lnTo>
                  </a:path>
                </a:pathLst>
              </a:custGeom>
              <a:noFill/>
              <a:ln w="19050">
                <a:solidFill>
                  <a:srgbClr val="7F7F7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 flipV="1">
              <a:off x="7419671" y="2504719"/>
              <a:ext cx="2085567" cy="697131"/>
              <a:chOff x="5277805" y="4628205"/>
              <a:chExt cx="2085296" cy="697292"/>
            </a:xfrm>
          </p:grpSpPr>
          <p:sp>
            <p:nvSpPr>
              <p:cNvPr id="68" name="椭圆 67"/>
              <p:cNvSpPr/>
              <p:nvPr/>
            </p:nvSpPr>
            <p:spPr>
              <a:xfrm>
                <a:off x="5277805" y="4628205"/>
                <a:ext cx="81021" cy="73655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69" name="任意多边形 62"/>
              <p:cNvSpPr/>
              <p:nvPr/>
            </p:nvSpPr>
            <p:spPr>
              <a:xfrm>
                <a:off x="5335429" y="4686869"/>
                <a:ext cx="2027672" cy="638628"/>
              </a:xfrm>
              <a:custGeom>
                <a:avLst/>
                <a:gdLst>
                  <a:gd name="connsiteX0" fmla="*/ 0 w 2815771"/>
                  <a:gd name="connsiteY0" fmla="*/ 0 h 638628"/>
                  <a:gd name="connsiteX1" fmla="*/ 725714 w 2815771"/>
                  <a:gd name="connsiteY1" fmla="*/ 638628 h 638628"/>
                  <a:gd name="connsiteX2" fmla="*/ 2815771 w 2815771"/>
                  <a:gd name="connsiteY2" fmla="*/ 638628 h 63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5771" h="638628">
                    <a:moveTo>
                      <a:pt x="0" y="0"/>
                    </a:moveTo>
                    <a:lnTo>
                      <a:pt x="725714" y="638628"/>
                    </a:lnTo>
                    <a:lnTo>
                      <a:pt x="2815771" y="638628"/>
                    </a:lnTo>
                  </a:path>
                </a:pathLst>
              </a:custGeom>
              <a:noFill/>
              <a:ln w="19050">
                <a:solidFill>
                  <a:srgbClr val="7F7F7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7422814" y="4564726"/>
              <a:ext cx="2085567" cy="697131"/>
              <a:chOff x="5277805" y="4628205"/>
              <a:chExt cx="2085296" cy="697292"/>
            </a:xfrm>
          </p:grpSpPr>
          <p:sp>
            <p:nvSpPr>
              <p:cNvPr id="66" name="椭圆 65"/>
              <p:cNvSpPr/>
              <p:nvPr/>
            </p:nvSpPr>
            <p:spPr>
              <a:xfrm>
                <a:off x="5277805" y="4628205"/>
                <a:ext cx="81021" cy="73655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67" name="任意多边形 65"/>
              <p:cNvSpPr/>
              <p:nvPr/>
            </p:nvSpPr>
            <p:spPr>
              <a:xfrm>
                <a:off x="5335429" y="4686869"/>
                <a:ext cx="2027672" cy="638628"/>
              </a:xfrm>
              <a:custGeom>
                <a:avLst/>
                <a:gdLst>
                  <a:gd name="connsiteX0" fmla="*/ 0 w 2815771"/>
                  <a:gd name="connsiteY0" fmla="*/ 0 h 638628"/>
                  <a:gd name="connsiteX1" fmla="*/ 725714 w 2815771"/>
                  <a:gd name="connsiteY1" fmla="*/ 638628 h 638628"/>
                  <a:gd name="connsiteX2" fmla="*/ 2815771 w 2815771"/>
                  <a:gd name="connsiteY2" fmla="*/ 638628 h 63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5771" h="638628">
                    <a:moveTo>
                      <a:pt x="0" y="0"/>
                    </a:moveTo>
                    <a:lnTo>
                      <a:pt x="725714" y="638628"/>
                    </a:lnTo>
                    <a:lnTo>
                      <a:pt x="2815771" y="638628"/>
                    </a:lnTo>
                  </a:path>
                </a:pathLst>
              </a:custGeom>
              <a:noFill/>
              <a:ln w="19050">
                <a:solidFill>
                  <a:srgbClr val="7F7F7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grpSp>
          <p:nvGrpSpPr>
            <p:cNvPr id="29" name="组合 28"/>
            <p:cNvGrpSpPr/>
            <p:nvPr/>
          </p:nvGrpSpPr>
          <p:grpSpPr>
            <a:xfrm>
              <a:off x="5319224" y="3195003"/>
              <a:ext cx="1615442" cy="1244959"/>
              <a:chOff x="4638952" y="2208496"/>
              <a:chExt cx="2889520" cy="2227648"/>
            </a:xfrm>
            <a:effectLst>
              <a:outerShdw blurRad="50800" dist="254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55" name="椭圆 54"/>
              <p:cNvSpPr/>
              <p:nvPr/>
            </p:nvSpPr>
            <p:spPr>
              <a:xfrm>
                <a:off x="4638952" y="2208496"/>
                <a:ext cx="2889520" cy="2227648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97000"/>
                    </a:schemeClr>
                  </a:gs>
                  <a:gs pos="100000">
                    <a:schemeClr val="bg1">
                      <a:lumMod val="76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65" name="Freeform 44"/>
              <p:cNvSpPr/>
              <p:nvPr/>
            </p:nvSpPr>
            <p:spPr bwMode="auto">
              <a:xfrm>
                <a:off x="7087769" y="3577017"/>
                <a:ext cx="19447" cy="27783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1 h 4"/>
                  <a:gd name="T4" fmla="*/ 0 w 3"/>
                  <a:gd name="T5" fmla="*/ 2 h 4"/>
                  <a:gd name="T6" fmla="*/ 1 w 3"/>
                  <a:gd name="T7" fmla="*/ 3 h 4"/>
                  <a:gd name="T8" fmla="*/ 1 w 3"/>
                  <a:gd name="T9" fmla="*/ 4 h 4"/>
                  <a:gd name="T10" fmla="*/ 2 w 3"/>
                  <a:gd name="T11" fmla="*/ 4 h 4"/>
                  <a:gd name="T12" fmla="*/ 2 w 3"/>
                  <a:gd name="T13" fmla="*/ 3 h 4"/>
                  <a:gd name="T14" fmla="*/ 3 w 3"/>
                  <a:gd name="T15" fmla="*/ 2 h 4"/>
                  <a:gd name="T16" fmla="*/ 2 w 3"/>
                  <a:gd name="T17" fmla="*/ 1 h 4"/>
                  <a:gd name="T18" fmla="*/ 2 w 3"/>
                  <a:gd name="T19" fmla="*/ 1 h 4"/>
                  <a:gd name="T20" fmla="*/ 1 w 3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12700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prstClr val="black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sp>
          <p:nvSpPr>
            <p:cNvPr id="30" name="文本框 117"/>
            <p:cNvSpPr txBox="1"/>
            <p:nvPr/>
          </p:nvSpPr>
          <p:spPr>
            <a:xfrm>
              <a:off x="5294013" y="3329344"/>
              <a:ext cx="1642812" cy="10338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sv-SE" sz="1600" b="1" dirty="0">
                  <a:solidFill>
                    <a:srgbClr val="0070C0"/>
                  </a:solidFill>
                  <a:latin typeface="+mn-ea"/>
                </a:rPr>
                <a:t>Cancel or delegate some administrative items </a:t>
              </a:r>
            </a:p>
          </p:txBody>
        </p:sp>
        <p:sp>
          <p:nvSpPr>
            <p:cNvPr id="52" name="文本框 70"/>
            <p:cNvSpPr txBox="1"/>
            <p:nvPr/>
          </p:nvSpPr>
          <p:spPr>
            <a:xfrm>
              <a:off x="1133797" y="1495276"/>
              <a:ext cx="4215419" cy="9746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 dirty="0">
                  <a:solidFill>
                    <a:srgbClr val="E8707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Cancel </a:t>
              </a:r>
              <a:r>
                <a:rPr lang="en-US" altLang="zh-CN" sz="2000" b="1" dirty="0">
                  <a:solidFill>
                    <a:srgbClr val="E8707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approval </a:t>
              </a:r>
              <a:r>
                <a:rPr lang="en-US" altLang="zh-CN" sz="2000" b="1" dirty="0">
                  <a:solidFill>
                    <a:srgbClr val="E8707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of consolidated payment of CIT by non-resident enterprise institutions or sites </a:t>
              </a:r>
            </a:p>
          </p:txBody>
        </p:sp>
        <p:sp>
          <p:nvSpPr>
            <p:cNvPr id="8" name="文本框 87"/>
            <p:cNvSpPr txBox="1"/>
            <p:nvPr/>
          </p:nvSpPr>
          <p:spPr>
            <a:xfrm>
              <a:off x="7265159" y="1497717"/>
              <a:ext cx="4584577" cy="9746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2000" b="1" dirty="0">
                  <a:solidFill>
                    <a:srgbClr val="01ACB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Cancel approval of simplified collection and exemption credit for enterprises' overseas income</a:t>
              </a:r>
            </a:p>
          </p:txBody>
        </p:sp>
        <p:sp>
          <p:nvSpPr>
            <p:cNvPr id="43" name="文本框 80"/>
            <p:cNvSpPr txBox="1"/>
            <p:nvPr/>
          </p:nvSpPr>
          <p:spPr>
            <a:xfrm>
              <a:off x="1053295" y="4210700"/>
              <a:ext cx="3615105" cy="9746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 dirty="0">
                  <a:solidFill>
                    <a:srgbClr val="00AF92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Delegate management level of Chinese Tax Resident Identity Certificate</a:t>
              </a:r>
            </a:p>
          </p:txBody>
        </p:sp>
        <p:sp>
          <p:nvSpPr>
            <p:cNvPr id="37" name="文本框 102"/>
            <p:cNvSpPr txBox="1"/>
            <p:nvPr/>
          </p:nvSpPr>
          <p:spPr>
            <a:xfrm>
              <a:off x="8038218" y="4290353"/>
              <a:ext cx="3553316" cy="9746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 dirty="0">
                  <a:solidFill>
                    <a:srgbClr val="663A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Simplify the tax exemption filing procedures for cross-border taxable acts</a:t>
              </a:r>
            </a:p>
          </p:txBody>
        </p:sp>
      </p:grpSp>
      <p:pic>
        <p:nvPicPr>
          <p:cNvPr id="11" name="图片 10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113878"/>
            <a:ext cx="1036243" cy="1041784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1525905" y="173990"/>
            <a:ext cx="9947910" cy="9531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zh-CN" sz="2800" b="1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sym typeface="+mn-ea"/>
              </a:rPr>
              <a:t>Ⅱ.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Continue to Promote Tax Service Reform and </a:t>
            </a:r>
          </a:p>
          <a:p>
            <a:pPr algn="l"/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</a:t>
            </a:r>
            <a:r>
              <a:rPr lang="en-US"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  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Further Optimize the Tax Environment</a:t>
            </a:r>
          </a:p>
        </p:txBody>
      </p:sp>
      <p:grpSp>
        <p:nvGrpSpPr>
          <p:cNvPr id="13" name="组合 2"/>
          <p:cNvGrpSpPr/>
          <p:nvPr/>
        </p:nvGrpSpPr>
        <p:grpSpPr>
          <a:xfrm>
            <a:off x="0" y="1229360"/>
            <a:ext cx="11870055" cy="533400"/>
            <a:chOff x="0" y="1131590"/>
            <a:chExt cx="3699930" cy="432048"/>
          </a:xfrm>
          <a:solidFill>
            <a:srgbClr val="2098E4"/>
          </a:solidFill>
        </p:grpSpPr>
        <p:sp>
          <p:nvSpPr>
            <p:cNvPr id="14" name="五边形 9"/>
            <p:cNvSpPr/>
            <p:nvPr/>
          </p:nvSpPr>
          <p:spPr>
            <a:xfrm>
              <a:off x="0" y="1131590"/>
              <a:ext cx="3290131" cy="432048"/>
            </a:xfrm>
            <a:prstGeom prst="homePlate">
              <a:avLst>
                <a:gd name="adj" fmla="val 26606"/>
              </a:avLst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4" name="燕尾形 10"/>
            <p:cNvSpPr/>
            <p:nvPr/>
          </p:nvSpPr>
          <p:spPr>
            <a:xfrm>
              <a:off x="32789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16" name="燕尾形 11"/>
            <p:cNvSpPr/>
            <p:nvPr/>
          </p:nvSpPr>
          <p:spPr>
            <a:xfrm>
              <a:off x="34838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</p:grpSp>
      <p:sp>
        <p:nvSpPr>
          <p:cNvPr id="17" name="文本框 16"/>
          <p:cNvSpPr txBox="1"/>
          <p:nvPr/>
        </p:nvSpPr>
        <p:spPr>
          <a:xfrm>
            <a:off x="-368935" y="1300480"/>
            <a:ext cx="10977245" cy="3683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 algn="l"/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</a:t>
            </a:r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</a:t>
            </a:r>
            <a:r>
              <a:rPr lang="en-US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Provide services according to the characteristics of the </a:t>
            </a:r>
            <a:r>
              <a:rPr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inbound business</a:t>
            </a:r>
            <a:endParaRPr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6" name="组合 5"/>
          <p:cNvGrpSpPr/>
          <p:nvPr/>
        </p:nvGrpSpPr>
        <p:grpSpPr>
          <a:xfrm>
            <a:off x="406864" y="2045898"/>
            <a:ext cx="11791803" cy="4190365"/>
            <a:chOff x="401784" y="1598223"/>
            <a:chExt cx="11791803" cy="4190365"/>
          </a:xfrm>
        </p:grpSpPr>
        <p:grpSp>
          <p:nvGrpSpPr>
            <p:cNvPr id="9" name="组合 8"/>
            <p:cNvGrpSpPr/>
            <p:nvPr/>
          </p:nvGrpSpPr>
          <p:grpSpPr>
            <a:xfrm>
              <a:off x="6329314" y="2301712"/>
              <a:ext cx="5864273" cy="2639106"/>
              <a:chOff x="6328490" y="2302245"/>
              <a:chExt cx="5863510" cy="2639717"/>
            </a:xfrm>
          </p:grpSpPr>
          <p:sp>
            <p:nvSpPr>
              <p:cNvPr id="56" name="任意多边形 5"/>
              <p:cNvSpPr/>
              <p:nvPr/>
            </p:nvSpPr>
            <p:spPr>
              <a:xfrm flipH="1">
                <a:off x="6584466" y="2302245"/>
                <a:ext cx="5607534" cy="2539908"/>
              </a:xfrm>
              <a:custGeom>
                <a:avLst/>
                <a:gdLst>
                  <a:gd name="connsiteX0" fmla="*/ 4058363 w 5216493"/>
                  <a:gd name="connsiteY0" fmla="*/ 0 h 2362788"/>
                  <a:gd name="connsiteX1" fmla="*/ 850234 w 5216493"/>
                  <a:gd name="connsiteY1" fmla="*/ 0 h 2362788"/>
                  <a:gd name="connsiteX2" fmla="*/ 850234 w 5216493"/>
                  <a:gd name="connsiteY2" fmla="*/ 2032 h 2362788"/>
                  <a:gd name="connsiteX3" fmla="*/ 0 w 5216493"/>
                  <a:gd name="connsiteY3" fmla="*/ 2032 h 2362788"/>
                  <a:gd name="connsiteX4" fmla="*/ 0 w 5216493"/>
                  <a:gd name="connsiteY4" fmla="*/ 531904 h 2362788"/>
                  <a:gd name="connsiteX5" fmla="*/ 1 w 5216493"/>
                  <a:gd name="connsiteY5" fmla="*/ 531904 h 2362788"/>
                  <a:gd name="connsiteX6" fmla="*/ 1 w 5216493"/>
                  <a:gd name="connsiteY6" fmla="*/ 364801 h 2362788"/>
                  <a:gd name="connsiteX7" fmla="*/ 850234 w 5216493"/>
                  <a:gd name="connsiteY7" fmla="*/ 364801 h 2362788"/>
                  <a:gd name="connsiteX8" fmla="*/ 850234 w 5216493"/>
                  <a:gd name="connsiteY8" fmla="*/ 2362788 h 2362788"/>
                  <a:gd name="connsiteX9" fmla="*/ 850235 w 5216493"/>
                  <a:gd name="connsiteY9" fmla="*/ 2362788 h 2362788"/>
                  <a:gd name="connsiteX10" fmla="*/ 850235 w 5216493"/>
                  <a:gd name="connsiteY10" fmla="*/ 364801 h 2362788"/>
                  <a:gd name="connsiteX11" fmla="*/ 1653870 w 5216493"/>
                  <a:gd name="connsiteY11" fmla="*/ 364801 h 2362788"/>
                  <a:gd name="connsiteX12" fmla="*/ 1653870 w 5216493"/>
                  <a:gd name="connsiteY12" fmla="*/ 362769 h 2362788"/>
                  <a:gd name="connsiteX13" fmla="*/ 3815944 w 5216493"/>
                  <a:gd name="connsiteY13" fmla="*/ 362769 h 2362788"/>
                  <a:gd name="connsiteX14" fmla="*/ 4860260 w 5216493"/>
                  <a:gd name="connsiteY14" fmla="*/ 1407085 h 2362788"/>
                  <a:gd name="connsiteX15" fmla="*/ 4860260 w 5216493"/>
                  <a:gd name="connsiteY15" fmla="*/ 2125118 h 2362788"/>
                  <a:gd name="connsiteX16" fmla="*/ 5216493 w 5216493"/>
                  <a:gd name="connsiteY16" fmla="*/ 2125118 h 2362788"/>
                  <a:gd name="connsiteX17" fmla="*/ 5216493 w 5216493"/>
                  <a:gd name="connsiteY17" fmla="*/ 1158130 h 2362788"/>
                  <a:gd name="connsiteX18" fmla="*/ 4058363 w 5216493"/>
                  <a:gd name="connsiteY18" fmla="*/ 0 h 236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216493" h="2362788">
                    <a:moveTo>
                      <a:pt x="4058363" y="0"/>
                    </a:moveTo>
                    <a:lnTo>
                      <a:pt x="850234" y="0"/>
                    </a:lnTo>
                    <a:lnTo>
                      <a:pt x="850234" y="2032"/>
                    </a:lnTo>
                    <a:lnTo>
                      <a:pt x="0" y="2032"/>
                    </a:lnTo>
                    <a:lnTo>
                      <a:pt x="0" y="531904"/>
                    </a:lnTo>
                    <a:lnTo>
                      <a:pt x="1" y="531904"/>
                    </a:lnTo>
                    <a:lnTo>
                      <a:pt x="1" y="364801"/>
                    </a:lnTo>
                    <a:lnTo>
                      <a:pt x="850234" y="364801"/>
                    </a:lnTo>
                    <a:lnTo>
                      <a:pt x="850234" y="2362788"/>
                    </a:lnTo>
                    <a:lnTo>
                      <a:pt x="850235" y="2362788"/>
                    </a:lnTo>
                    <a:lnTo>
                      <a:pt x="850235" y="364801"/>
                    </a:lnTo>
                    <a:lnTo>
                      <a:pt x="1653870" y="364801"/>
                    </a:lnTo>
                    <a:lnTo>
                      <a:pt x="1653870" y="362769"/>
                    </a:lnTo>
                    <a:lnTo>
                      <a:pt x="3815944" y="362769"/>
                    </a:lnTo>
                    <a:cubicBezTo>
                      <a:pt x="4392704" y="362769"/>
                      <a:pt x="4860260" y="830325"/>
                      <a:pt x="4860260" y="1407085"/>
                    </a:cubicBezTo>
                    <a:lnTo>
                      <a:pt x="4860260" y="2125118"/>
                    </a:lnTo>
                    <a:lnTo>
                      <a:pt x="5216493" y="2125118"/>
                    </a:lnTo>
                    <a:lnTo>
                      <a:pt x="5216493" y="1158130"/>
                    </a:lnTo>
                    <a:cubicBezTo>
                      <a:pt x="5216493" y="518512"/>
                      <a:pt x="4697981" y="0"/>
                      <a:pt x="4058363" y="0"/>
                    </a:cubicBezTo>
                    <a:close/>
                  </a:path>
                </a:pathLst>
              </a:custGeom>
              <a:solidFill>
                <a:srgbClr val="E87071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grpSp>
            <p:nvGrpSpPr>
              <p:cNvPr id="57" name="组合 56"/>
              <p:cNvGrpSpPr/>
              <p:nvPr/>
            </p:nvGrpSpPr>
            <p:grpSpPr>
              <a:xfrm>
                <a:off x="6328490" y="4231371"/>
                <a:ext cx="710591" cy="710591"/>
                <a:chOff x="6328490" y="4231371"/>
                <a:chExt cx="710591" cy="710591"/>
              </a:xfrm>
            </p:grpSpPr>
            <p:sp>
              <p:nvSpPr>
                <p:cNvPr id="58" name="椭圆 57"/>
                <p:cNvSpPr/>
                <p:nvPr/>
              </p:nvSpPr>
              <p:spPr>
                <a:xfrm>
                  <a:off x="6328490" y="4231371"/>
                  <a:ext cx="710591" cy="710591"/>
                </a:xfrm>
                <a:prstGeom prst="ellipse">
                  <a:avLst/>
                </a:prstGeom>
                <a:gradFill>
                  <a:gsLst>
                    <a:gs pos="100000">
                      <a:schemeClr val="bg1">
                        <a:lumMod val="95000"/>
                      </a:schemeClr>
                    </a:gs>
                    <a:gs pos="0">
                      <a:schemeClr val="bg1">
                        <a:lumMod val="75000"/>
                      </a:schemeClr>
                    </a:gs>
                  </a:gsLst>
                  <a:lin ang="2700000" scaled="1"/>
                </a:gradFill>
                <a:ln w="19050"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solidFill>
                      <a:prstClr val="white"/>
                    </a:solidFill>
                    <a:ea typeface="思源黑体 Normal" panose="020B0400000000000000" pitchFamily="34" charset="-122"/>
                  </a:endParaRPr>
                </a:p>
              </p:txBody>
            </p:sp>
            <p:sp>
              <p:nvSpPr>
                <p:cNvPr id="59" name="文本框 92"/>
                <p:cNvSpPr txBox="1"/>
                <p:nvPr/>
              </p:nvSpPr>
              <p:spPr>
                <a:xfrm>
                  <a:off x="6389697" y="4385092"/>
                  <a:ext cx="588176" cy="40020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zh-CN" sz="2000" dirty="0">
                      <a:solidFill>
                        <a:srgbClr val="E87071"/>
                      </a:solidFill>
                      <a:latin typeface="思源黑体 Normal" panose="020B0400000000000000" pitchFamily="34" charset="-122"/>
                      <a:ea typeface="思源黑体 Normal" panose="020B0400000000000000" pitchFamily="34" charset="-122"/>
                    </a:rPr>
                    <a:t>01</a:t>
                  </a:r>
                  <a:endParaRPr lang="zh-CN" altLang="en-US" sz="2000" dirty="0">
                    <a:solidFill>
                      <a:srgbClr val="E87071"/>
                    </a:solidFill>
                    <a:latin typeface="思源黑体 Normal" panose="020B0400000000000000" pitchFamily="34" charset="-122"/>
                    <a:ea typeface="思源黑体 Normal" panose="020B0400000000000000" pitchFamily="34" charset="-122"/>
                  </a:endParaRPr>
                </a:p>
              </p:txBody>
            </p:sp>
          </p:grpSp>
        </p:grpSp>
        <p:grpSp>
          <p:nvGrpSpPr>
            <p:cNvPr id="10" name="组合 9"/>
            <p:cNvGrpSpPr/>
            <p:nvPr/>
          </p:nvGrpSpPr>
          <p:grpSpPr>
            <a:xfrm>
              <a:off x="6857887" y="2691585"/>
              <a:ext cx="5335697" cy="2249233"/>
              <a:chOff x="6856995" y="2692208"/>
              <a:chExt cx="5335002" cy="2249754"/>
            </a:xfrm>
          </p:grpSpPr>
          <p:sp>
            <p:nvSpPr>
              <p:cNvPr id="52" name="任意多边形 2"/>
              <p:cNvSpPr/>
              <p:nvPr/>
            </p:nvSpPr>
            <p:spPr>
              <a:xfrm flipH="1">
                <a:off x="6967405" y="2692208"/>
                <a:ext cx="5224592" cy="1894459"/>
              </a:xfrm>
              <a:custGeom>
                <a:avLst/>
                <a:gdLst>
                  <a:gd name="connsiteX0" fmla="*/ 3815940 w 4860256"/>
                  <a:gd name="connsiteY0" fmla="*/ 0 h 1762349"/>
                  <a:gd name="connsiteX1" fmla="*/ 990598 w 4860256"/>
                  <a:gd name="connsiteY1" fmla="*/ 0 h 1762349"/>
                  <a:gd name="connsiteX2" fmla="*/ 850231 w 4860256"/>
                  <a:gd name="connsiteY2" fmla="*/ 0 h 1762349"/>
                  <a:gd name="connsiteX3" fmla="*/ 0 w 4860256"/>
                  <a:gd name="connsiteY3" fmla="*/ 0 h 1762349"/>
                  <a:gd name="connsiteX4" fmla="*/ 0 w 4860256"/>
                  <a:gd name="connsiteY4" fmla="*/ 395925 h 1762349"/>
                  <a:gd name="connsiteX5" fmla="*/ 990598 w 4860256"/>
                  <a:gd name="connsiteY5" fmla="*/ 395925 h 1762349"/>
                  <a:gd name="connsiteX6" fmla="*/ 990598 w 4860256"/>
                  <a:gd name="connsiteY6" fmla="*/ 392340 h 1762349"/>
                  <a:gd name="connsiteX7" fmla="*/ 3763050 w 4860256"/>
                  <a:gd name="connsiteY7" fmla="*/ 392340 h 1762349"/>
                  <a:gd name="connsiteX8" fmla="*/ 4461791 w 4860256"/>
                  <a:gd name="connsiteY8" fmla="*/ 1091081 h 1762349"/>
                  <a:gd name="connsiteX9" fmla="*/ 4461791 w 4860256"/>
                  <a:gd name="connsiteY9" fmla="*/ 1762349 h 1762349"/>
                  <a:gd name="connsiteX10" fmla="*/ 4860256 w 4860256"/>
                  <a:gd name="connsiteY10" fmla="*/ 1762349 h 1762349"/>
                  <a:gd name="connsiteX11" fmla="*/ 4860256 w 4860256"/>
                  <a:gd name="connsiteY11" fmla="*/ 1044316 h 1762349"/>
                  <a:gd name="connsiteX12" fmla="*/ 3815940 w 4860256"/>
                  <a:gd name="connsiteY12" fmla="*/ 0 h 176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60256" h="1762349">
                    <a:moveTo>
                      <a:pt x="3815940" y="0"/>
                    </a:moveTo>
                    <a:lnTo>
                      <a:pt x="990598" y="0"/>
                    </a:lnTo>
                    <a:lnTo>
                      <a:pt x="850231" y="0"/>
                    </a:lnTo>
                    <a:lnTo>
                      <a:pt x="0" y="0"/>
                    </a:lnTo>
                    <a:lnTo>
                      <a:pt x="0" y="395925"/>
                    </a:lnTo>
                    <a:lnTo>
                      <a:pt x="990598" y="395925"/>
                    </a:lnTo>
                    <a:lnTo>
                      <a:pt x="990598" y="392340"/>
                    </a:lnTo>
                    <a:lnTo>
                      <a:pt x="3763050" y="392340"/>
                    </a:lnTo>
                    <a:cubicBezTo>
                      <a:pt x="4148954" y="392340"/>
                      <a:pt x="4461791" y="705177"/>
                      <a:pt x="4461791" y="1091081"/>
                    </a:cubicBezTo>
                    <a:lnTo>
                      <a:pt x="4461791" y="1762349"/>
                    </a:lnTo>
                    <a:lnTo>
                      <a:pt x="4860256" y="1762349"/>
                    </a:lnTo>
                    <a:lnTo>
                      <a:pt x="4860256" y="1044316"/>
                    </a:lnTo>
                    <a:cubicBezTo>
                      <a:pt x="4860256" y="467556"/>
                      <a:pt x="4392700" y="0"/>
                      <a:pt x="3815940" y="0"/>
                    </a:cubicBezTo>
                    <a:close/>
                  </a:path>
                </a:pathLst>
              </a:custGeom>
              <a:solidFill>
                <a:srgbClr val="01ACBE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grpSp>
            <p:nvGrpSpPr>
              <p:cNvPr id="53" name="组合 52"/>
              <p:cNvGrpSpPr/>
              <p:nvPr/>
            </p:nvGrpSpPr>
            <p:grpSpPr>
              <a:xfrm>
                <a:off x="6856995" y="4231371"/>
                <a:ext cx="710591" cy="710591"/>
                <a:chOff x="6856995" y="4231371"/>
                <a:chExt cx="710591" cy="710591"/>
              </a:xfrm>
            </p:grpSpPr>
            <p:sp>
              <p:nvSpPr>
                <p:cNvPr id="54" name="椭圆 53"/>
                <p:cNvSpPr/>
                <p:nvPr/>
              </p:nvSpPr>
              <p:spPr>
                <a:xfrm>
                  <a:off x="6856995" y="4231371"/>
                  <a:ext cx="710591" cy="710591"/>
                </a:xfrm>
                <a:prstGeom prst="ellipse">
                  <a:avLst/>
                </a:prstGeom>
                <a:gradFill>
                  <a:gsLst>
                    <a:gs pos="100000">
                      <a:schemeClr val="bg1">
                        <a:lumMod val="95000"/>
                      </a:schemeClr>
                    </a:gs>
                    <a:gs pos="0">
                      <a:schemeClr val="bg1">
                        <a:lumMod val="75000"/>
                      </a:schemeClr>
                    </a:gs>
                  </a:gsLst>
                  <a:lin ang="2700000" scaled="1"/>
                </a:gradFill>
                <a:ln w="19050"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solidFill>
                      <a:prstClr val="white"/>
                    </a:solidFill>
                    <a:ea typeface="思源黑体 Normal" panose="020B0400000000000000" pitchFamily="34" charset="-122"/>
                  </a:endParaRPr>
                </a:p>
              </p:txBody>
            </p:sp>
            <p:sp>
              <p:nvSpPr>
                <p:cNvPr id="55" name="文本框 93"/>
                <p:cNvSpPr txBox="1"/>
                <p:nvPr/>
              </p:nvSpPr>
              <p:spPr>
                <a:xfrm>
                  <a:off x="6923322" y="4385092"/>
                  <a:ext cx="588176" cy="40020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zh-CN" sz="2000" dirty="0">
                      <a:solidFill>
                        <a:srgbClr val="01ACBE"/>
                      </a:solidFill>
                      <a:latin typeface="思源黑体 Normal" panose="020B0400000000000000" pitchFamily="34" charset="-122"/>
                      <a:ea typeface="思源黑体 Normal" panose="020B0400000000000000" pitchFamily="34" charset="-122"/>
                    </a:rPr>
                    <a:t>02</a:t>
                  </a:r>
                  <a:endParaRPr lang="zh-CN" altLang="en-US" sz="2000" dirty="0">
                    <a:solidFill>
                      <a:srgbClr val="01ACBE"/>
                    </a:solidFill>
                    <a:latin typeface="思源黑体 Normal" panose="020B0400000000000000" pitchFamily="34" charset="-122"/>
                    <a:ea typeface="思源黑体 Normal" panose="020B0400000000000000" pitchFamily="34" charset="-122"/>
                  </a:endParaRPr>
                </a:p>
              </p:txBody>
            </p:sp>
          </p:grpSp>
        </p:grpSp>
        <p:grpSp>
          <p:nvGrpSpPr>
            <p:cNvPr id="11" name="组合 10"/>
            <p:cNvGrpSpPr/>
            <p:nvPr/>
          </p:nvGrpSpPr>
          <p:grpSpPr>
            <a:xfrm>
              <a:off x="7347721" y="3098421"/>
              <a:ext cx="4845864" cy="1842397"/>
              <a:chOff x="7346764" y="3099138"/>
              <a:chExt cx="4845233" cy="1842824"/>
            </a:xfrm>
          </p:grpSpPr>
          <p:sp>
            <p:nvSpPr>
              <p:cNvPr id="3" name="任意多边形 1"/>
              <p:cNvSpPr/>
              <p:nvPr/>
            </p:nvSpPr>
            <p:spPr>
              <a:xfrm flipH="1">
                <a:off x="7395740" y="3099138"/>
                <a:ext cx="4796257" cy="1487529"/>
              </a:xfrm>
              <a:custGeom>
                <a:avLst/>
                <a:gdLst>
                  <a:gd name="connsiteX0" fmla="*/ 1607999 w 4461791"/>
                  <a:gd name="connsiteY0" fmla="*/ 0 h 1383796"/>
                  <a:gd name="connsiteX1" fmla="*/ 0 w 4461791"/>
                  <a:gd name="connsiteY1" fmla="*/ 0 h 1383796"/>
                  <a:gd name="connsiteX2" fmla="*/ 0 w 4461791"/>
                  <a:gd name="connsiteY2" fmla="*/ 566646 h 1383796"/>
                  <a:gd name="connsiteX3" fmla="*/ 1 w 4461791"/>
                  <a:gd name="connsiteY3" fmla="*/ 566646 h 1383796"/>
                  <a:gd name="connsiteX4" fmla="*/ 1 w 4461791"/>
                  <a:gd name="connsiteY4" fmla="*/ 387946 h 1383796"/>
                  <a:gd name="connsiteX5" fmla="*/ 1603034 w 4461791"/>
                  <a:gd name="connsiteY5" fmla="*/ 387946 h 1383796"/>
                  <a:gd name="connsiteX6" fmla="*/ 1603034 w 4461791"/>
                  <a:gd name="connsiteY6" fmla="*/ 384898 h 1383796"/>
                  <a:gd name="connsiteX7" fmla="*/ 3653197 w 4461791"/>
                  <a:gd name="connsiteY7" fmla="*/ 384898 h 1383796"/>
                  <a:gd name="connsiteX8" fmla="*/ 4068091 w 4461791"/>
                  <a:gd name="connsiteY8" fmla="*/ 799792 h 1383796"/>
                  <a:gd name="connsiteX9" fmla="*/ 4068091 w 4461791"/>
                  <a:gd name="connsiteY9" fmla="*/ 1383796 h 1383796"/>
                  <a:gd name="connsiteX10" fmla="*/ 4461791 w 4461791"/>
                  <a:gd name="connsiteY10" fmla="*/ 1383796 h 1383796"/>
                  <a:gd name="connsiteX11" fmla="*/ 4461791 w 4461791"/>
                  <a:gd name="connsiteY11" fmla="*/ 701914 h 1383796"/>
                  <a:gd name="connsiteX12" fmla="*/ 3763050 w 4461791"/>
                  <a:gd name="connsiteY12" fmla="*/ 3173 h 1383796"/>
                  <a:gd name="connsiteX13" fmla="*/ 1607733 w 4461791"/>
                  <a:gd name="connsiteY13" fmla="*/ 3173 h 13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61791" h="1383796">
                    <a:moveTo>
                      <a:pt x="1607999" y="0"/>
                    </a:moveTo>
                    <a:lnTo>
                      <a:pt x="0" y="0"/>
                    </a:lnTo>
                    <a:lnTo>
                      <a:pt x="0" y="566646"/>
                    </a:lnTo>
                    <a:lnTo>
                      <a:pt x="1" y="566646"/>
                    </a:lnTo>
                    <a:lnTo>
                      <a:pt x="1" y="387946"/>
                    </a:lnTo>
                    <a:lnTo>
                      <a:pt x="1603034" y="387946"/>
                    </a:lnTo>
                    <a:lnTo>
                      <a:pt x="1603034" y="384898"/>
                    </a:lnTo>
                    <a:lnTo>
                      <a:pt x="3653197" y="384898"/>
                    </a:lnTo>
                    <a:cubicBezTo>
                      <a:pt x="3882337" y="384898"/>
                      <a:pt x="4068091" y="570652"/>
                      <a:pt x="4068091" y="799792"/>
                    </a:cubicBezTo>
                    <a:lnTo>
                      <a:pt x="4068091" y="1383796"/>
                    </a:lnTo>
                    <a:lnTo>
                      <a:pt x="4461791" y="1383796"/>
                    </a:lnTo>
                    <a:lnTo>
                      <a:pt x="4461791" y="701914"/>
                    </a:lnTo>
                    <a:cubicBezTo>
                      <a:pt x="4461791" y="316010"/>
                      <a:pt x="4148954" y="3173"/>
                      <a:pt x="3763050" y="3173"/>
                    </a:cubicBezTo>
                    <a:lnTo>
                      <a:pt x="1607733" y="3173"/>
                    </a:lnTo>
                    <a:close/>
                  </a:path>
                </a:pathLst>
              </a:custGeom>
              <a:solidFill>
                <a:srgbClr val="FFB954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grpSp>
            <p:nvGrpSpPr>
              <p:cNvPr id="4" name="组合 3"/>
              <p:cNvGrpSpPr/>
              <p:nvPr/>
            </p:nvGrpSpPr>
            <p:grpSpPr>
              <a:xfrm>
                <a:off x="7346764" y="4231371"/>
                <a:ext cx="710591" cy="710591"/>
                <a:chOff x="7346764" y="4231371"/>
                <a:chExt cx="710591" cy="710591"/>
              </a:xfrm>
            </p:grpSpPr>
            <p:sp>
              <p:nvSpPr>
                <p:cNvPr id="50" name="椭圆 49"/>
                <p:cNvSpPr/>
                <p:nvPr/>
              </p:nvSpPr>
              <p:spPr>
                <a:xfrm>
                  <a:off x="7346764" y="4231371"/>
                  <a:ext cx="710591" cy="710591"/>
                </a:xfrm>
                <a:prstGeom prst="ellipse">
                  <a:avLst/>
                </a:prstGeom>
                <a:gradFill>
                  <a:gsLst>
                    <a:gs pos="100000">
                      <a:schemeClr val="bg1">
                        <a:lumMod val="95000"/>
                      </a:schemeClr>
                    </a:gs>
                    <a:gs pos="0">
                      <a:schemeClr val="bg1">
                        <a:lumMod val="75000"/>
                      </a:schemeClr>
                    </a:gs>
                  </a:gsLst>
                  <a:lin ang="2700000" scaled="1"/>
                </a:gradFill>
                <a:ln w="19050"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solidFill>
                      <a:prstClr val="white"/>
                    </a:solidFill>
                    <a:ea typeface="思源黑体 Normal" panose="020B0400000000000000" pitchFamily="34" charset="-122"/>
                  </a:endParaRPr>
                </a:p>
              </p:txBody>
            </p:sp>
            <p:sp>
              <p:nvSpPr>
                <p:cNvPr id="51" name="文本框 100"/>
                <p:cNvSpPr txBox="1"/>
                <p:nvPr/>
              </p:nvSpPr>
              <p:spPr>
                <a:xfrm>
                  <a:off x="7461784" y="4385092"/>
                  <a:ext cx="588176" cy="40020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zh-CN" sz="2000" dirty="0">
                      <a:solidFill>
                        <a:srgbClr val="FFB954"/>
                      </a:solidFill>
                      <a:latin typeface="思源黑体 Normal" panose="020B0400000000000000" pitchFamily="34" charset="-122"/>
                      <a:ea typeface="思源黑体 Normal" panose="020B0400000000000000" pitchFamily="34" charset="-122"/>
                    </a:rPr>
                    <a:t>03</a:t>
                  </a:r>
                  <a:endParaRPr lang="zh-CN" altLang="en-US" sz="2000" dirty="0">
                    <a:solidFill>
                      <a:srgbClr val="FFB954"/>
                    </a:solidFill>
                    <a:latin typeface="思源黑体 Normal" panose="020B0400000000000000" pitchFamily="34" charset="-122"/>
                    <a:ea typeface="思源黑体 Normal" panose="020B0400000000000000" pitchFamily="34" charset="-122"/>
                  </a:endParaRPr>
                </a:p>
              </p:txBody>
            </p:sp>
          </p:grpSp>
        </p:grpSp>
        <p:grpSp>
          <p:nvGrpSpPr>
            <p:cNvPr id="12" name="组合 11"/>
            <p:cNvGrpSpPr/>
            <p:nvPr/>
          </p:nvGrpSpPr>
          <p:grpSpPr>
            <a:xfrm>
              <a:off x="3917382" y="1845191"/>
              <a:ext cx="3351653" cy="1031245"/>
              <a:chOff x="3916871" y="1845618"/>
              <a:chExt cx="3351217" cy="1031484"/>
            </a:xfrm>
          </p:grpSpPr>
          <p:sp>
            <p:nvSpPr>
              <p:cNvPr id="45" name="任意多边形 10"/>
              <p:cNvSpPr/>
              <p:nvPr/>
            </p:nvSpPr>
            <p:spPr>
              <a:xfrm>
                <a:off x="3933246" y="1890670"/>
                <a:ext cx="3194573" cy="889256"/>
              </a:xfrm>
              <a:custGeom>
                <a:avLst/>
                <a:gdLst>
                  <a:gd name="connsiteX0" fmla="*/ 2971800 w 2971800"/>
                  <a:gd name="connsiteY0" fmla="*/ 508000 h 508000"/>
                  <a:gd name="connsiteX1" fmla="*/ 622300 w 2971800"/>
                  <a:gd name="connsiteY1" fmla="*/ 508000 h 508000"/>
                  <a:gd name="connsiteX2" fmla="*/ 622300 w 2971800"/>
                  <a:gd name="connsiteY2" fmla="*/ 0 h 508000"/>
                  <a:gd name="connsiteX3" fmla="*/ 0 w 2971800"/>
                  <a:gd name="connsiteY3" fmla="*/ 0 h 50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71800" h="508000">
                    <a:moveTo>
                      <a:pt x="2971800" y="508000"/>
                    </a:moveTo>
                    <a:lnTo>
                      <a:pt x="622300" y="508000"/>
                    </a:lnTo>
                    <a:lnTo>
                      <a:pt x="622300" y="0"/>
                    </a:lnTo>
                    <a:lnTo>
                      <a:pt x="0" y="0"/>
                    </a:lnTo>
                  </a:path>
                </a:pathLst>
              </a:custGeom>
              <a:noFill/>
              <a:ln w="158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5" name="椭圆 4"/>
              <p:cNvSpPr/>
              <p:nvPr/>
            </p:nvSpPr>
            <p:spPr>
              <a:xfrm>
                <a:off x="3916871" y="1845618"/>
                <a:ext cx="90103" cy="90103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7" name="椭圆 6"/>
              <p:cNvSpPr/>
              <p:nvPr/>
            </p:nvSpPr>
            <p:spPr>
              <a:xfrm>
                <a:off x="7071600" y="2680614"/>
                <a:ext cx="196488" cy="1964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254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grpSp>
          <p:nvGrpSpPr>
            <p:cNvPr id="13" name="组合 12"/>
            <p:cNvGrpSpPr/>
            <p:nvPr/>
          </p:nvGrpSpPr>
          <p:grpSpPr>
            <a:xfrm>
              <a:off x="3917381" y="3141034"/>
              <a:ext cx="3618966" cy="196443"/>
              <a:chOff x="3916871" y="3141762"/>
              <a:chExt cx="3618495" cy="196488"/>
            </a:xfrm>
          </p:grpSpPr>
          <p:sp>
            <p:nvSpPr>
              <p:cNvPr id="42" name="任意多边形 12"/>
              <p:cNvSpPr/>
              <p:nvPr/>
            </p:nvSpPr>
            <p:spPr>
              <a:xfrm>
                <a:off x="3925360" y="3243031"/>
                <a:ext cx="3467614" cy="0"/>
              </a:xfrm>
              <a:custGeom>
                <a:avLst/>
                <a:gdLst>
                  <a:gd name="connsiteX0" fmla="*/ 3225800 w 3225800"/>
                  <a:gd name="connsiteY0" fmla="*/ 0 h 0"/>
                  <a:gd name="connsiteX1" fmla="*/ 0 w 322580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25800">
                    <a:moveTo>
                      <a:pt x="3225800" y="0"/>
                    </a:moveTo>
                    <a:lnTo>
                      <a:pt x="0" y="0"/>
                    </a:lnTo>
                  </a:path>
                </a:pathLst>
              </a:custGeom>
              <a:noFill/>
              <a:ln w="158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43" name="椭圆 42"/>
              <p:cNvSpPr/>
              <p:nvPr/>
            </p:nvSpPr>
            <p:spPr>
              <a:xfrm>
                <a:off x="7338878" y="3141762"/>
                <a:ext cx="196488" cy="1964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254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44" name="椭圆 43"/>
              <p:cNvSpPr/>
              <p:nvPr/>
            </p:nvSpPr>
            <p:spPr>
              <a:xfrm>
                <a:off x="3916871" y="3195675"/>
                <a:ext cx="90103" cy="90103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grpSp>
          <p:nvGrpSpPr>
            <p:cNvPr id="14" name="组合 13"/>
            <p:cNvGrpSpPr/>
            <p:nvPr/>
          </p:nvGrpSpPr>
          <p:grpSpPr>
            <a:xfrm>
              <a:off x="3917381" y="3678198"/>
              <a:ext cx="3840393" cy="974654"/>
              <a:chOff x="3916871" y="3679050"/>
              <a:chExt cx="3839893" cy="974880"/>
            </a:xfrm>
          </p:grpSpPr>
          <p:sp>
            <p:nvSpPr>
              <p:cNvPr id="39" name="任意多边形 11"/>
              <p:cNvSpPr/>
              <p:nvPr/>
            </p:nvSpPr>
            <p:spPr>
              <a:xfrm>
                <a:off x="3961922" y="3777589"/>
                <a:ext cx="3655582" cy="841377"/>
              </a:xfrm>
              <a:custGeom>
                <a:avLst/>
                <a:gdLst>
                  <a:gd name="connsiteX0" fmla="*/ 3517900 w 3517900"/>
                  <a:gd name="connsiteY0" fmla="*/ 0 h 584200"/>
                  <a:gd name="connsiteX1" fmla="*/ 609600 w 3517900"/>
                  <a:gd name="connsiteY1" fmla="*/ 0 h 584200"/>
                  <a:gd name="connsiteX2" fmla="*/ 609600 w 3517900"/>
                  <a:gd name="connsiteY2" fmla="*/ 584200 h 584200"/>
                  <a:gd name="connsiteX3" fmla="*/ 0 w 3517900"/>
                  <a:gd name="connsiteY3" fmla="*/ 584200 h 584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17900" h="584200">
                    <a:moveTo>
                      <a:pt x="3517900" y="0"/>
                    </a:moveTo>
                    <a:lnTo>
                      <a:pt x="609600" y="0"/>
                    </a:lnTo>
                    <a:lnTo>
                      <a:pt x="609600" y="584200"/>
                    </a:lnTo>
                    <a:lnTo>
                      <a:pt x="0" y="584200"/>
                    </a:lnTo>
                  </a:path>
                </a:pathLst>
              </a:custGeom>
              <a:noFill/>
              <a:ln w="158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40" name="椭圆 39"/>
              <p:cNvSpPr/>
              <p:nvPr/>
            </p:nvSpPr>
            <p:spPr>
              <a:xfrm>
                <a:off x="7560276" y="3679050"/>
                <a:ext cx="196488" cy="1964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innerShdw blurRad="25400" dist="127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  <p:sp>
            <p:nvSpPr>
              <p:cNvPr id="41" name="椭圆 40"/>
              <p:cNvSpPr/>
              <p:nvPr/>
            </p:nvSpPr>
            <p:spPr>
              <a:xfrm>
                <a:off x="3916871" y="4563827"/>
                <a:ext cx="90103" cy="90103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ea typeface="思源黑体 Normal" panose="020B0400000000000000" pitchFamily="34" charset="-122"/>
                </a:endParaRPr>
              </a:p>
            </p:txBody>
          </p:sp>
        </p:grpSp>
        <p:sp>
          <p:nvSpPr>
            <p:cNvPr id="34" name="文本框 111"/>
            <p:cNvSpPr txBox="1"/>
            <p:nvPr/>
          </p:nvSpPr>
          <p:spPr>
            <a:xfrm>
              <a:off x="439427" y="1598223"/>
              <a:ext cx="3627035" cy="10147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 dirty="0">
                  <a:solidFill>
                    <a:srgbClr val="E8707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In 2016, STA set up an international tax service hotline</a:t>
              </a:r>
            </a:p>
          </p:txBody>
        </p:sp>
        <p:sp>
          <p:nvSpPr>
            <p:cNvPr id="25" name="文本框 114"/>
            <p:cNvSpPr txBox="1"/>
            <p:nvPr/>
          </p:nvSpPr>
          <p:spPr>
            <a:xfrm>
              <a:off x="401784" y="2965378"/>
              <a:ext cx="3702685" cy="13220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 dirty="0">
                  <a:solidFill>
                    <a:srgbClr val="01ACB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International tax consultation needs analysis and multilingual intelligent knowledge base</a:t>
              </a:r>
            </a:p>
          </p:txBody>
        </p:sp>
        <p:sp>
          <p:nvSpPr>
            <p:cNvPr id="18" name="文本框 117"/>
            <p:cNvSpPr txBox="1"/>
            <p:nvPr/>
          </p:nvSpPr>
          <p:spPr>
            <a:xfrm>
              <a:off x="439249" y="4773858"/>
              <a:ext cx="3598545" cy="10147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rgbClr val="01ACB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en-US" altLang="zh-CN" dirty="0">
                  <a:solidFill>
                    <a:srgbClr val="FFB954"/>
                  </a:solidFill>
                </a:rPr>
                <a:t>Special seats for foreign enterprises and "one-on-one" services </a:t>
              </a:r>
            </a:p>
          </p:txBody>
        </p:sp>
      </p:grpSp>
      <p:pic>
        <p:nvPicPr>
          <p:cNvPr id="24" name="图片 23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234568" y="4322500"/>
            <a:ext cx="3729827" cy="206280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8" name="图片 7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553" y="113878"/>
            <a:ext cx="1036243" cy="1041784"/>
          </a:xfrm>
          <a:prstGeom prst="rect">
            <a:avLst/>
          </a:prstGeom>
        </p:spPr>
      </p:pic>
      <p:sp>
        <p:nvSpPr>
          <p:cNvPr id="15" name="文本框 14"/>
          <p:cNvSpPr txBox="1"/>
          <p:nvPr/>
        </p:nvSpPr>
        <p:spPr>
          <a:xfrm>
            <a:off x="1525905" y="173990"/>
            <a:ext cx="9947910" cy="9531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zh-CN" sz="2800" b="1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sym typeface="+mn-ea"/>
              </a:rPr>
              <a:t>Ⅱ.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Continue to Promote Tax Service Reform and </a:t>
            </a:r>
          </a:p>
          <a:p>
            <a:pPr algn="l"/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</a:t>
            </a:r>
            <a:r>
              <a:rPr lang="en-US"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  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Further Optimize the Tax Environment</a:t>
            </a:r>
          </a:p>
        </p:txBody>
      </p:sp>
      <p:grpSp>
        <p:nvGrpSpPr>
          <p:cNvPr id="16" name="组合 2"/>
          <p:cNvGrpSpPr/>
          <p:nvPr/>
        </p:nvGrpSpPr>
        <p:grpSpPr>
          <a:xfrm>
            <a:off x="0" y="1229360"/>
            <a:ext cx="10824210" cy="645160"/>
            <a:chOff x="0" y="1131590"/>
            <a:chExt cx="3699930" cy="432048"/>
          </a:xfrm>
          <a:solidFill>
            <a:srgbClr val="2098E4"/>
          </a:solidFill>
        </p:grpSpPr>
        <p:sp>
          <p:nvSpPr>
            <p:cNvPr id="17" name="五边形 9"/>
            <p:cNvSpPr/>
            <p:nvPr/>
          </p:nvSpPr>
          <p:spPr>
            <a:xfrm>
              <a:off x="0" y="1131590"/>
              <a:ext cx="3290131" cy="432048"/>
            </a:xfrm>
            <a:prstGeom prst="homePlate">
              <a:avLst>
                <a:gd name="adj" fmla="val 26606"/>
              </a:avLst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19" name="燕尾形 10"/>
            <p:cNvSpPr/>
            <p:nvPr/>
          </p:nvSpPr>
          <p:spPr>
            <a:xfrm>
              <a:off x="32789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20" name="燕尾形 11"/>
            <p:cNvSpPr/>
            <p:nvPr/>
          </p:nvSpPr>
          <p:spPr>
            <a:xfrm>
              <a:off x="34838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-375920" y="1229995"/>
            <a:ext cx="10130155" cy="64516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 algn="l"/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</a:t>
            </a:r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ii</a:t>
            </a:r>
            <a:r>
              <a:rPr lang="en-US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Introduce the multilingual international tax services to expand corporate </a:t>
            </a:r>
          </a:p>
          <a:p>
            <a:pPr indent="406400" algn="l"/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communication channels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13" name="组合 12"/>
          <p:cNvGrpSpPr/>
          <p:nvPr/>
        </p:nvGrpSpPr>
        <p:grpSpPr>
          <a:xfrm>
            <a:off x="940084" y="2405912"/>
            <a:ext cx="10282555" cy="3964642"/>
            <a:chOff x="305373" y="2270761"/>
            <a:chExt cx="11269882" cy="4345326"/>
          </a:xfrm>
        </p:grpSpPr>
        <p:sp>
          <p:nvSpPr>
            <p:cNvPr id="14" name="Oval 3"/>
            <p:cNvSpPr/>
            <p:nvPr/>
          </p:nvSpPr>
          <p:spPr>
            <a:xfrm>
              <a:off x="9461501" y="2270761"/>
              <a:ext cx="2053167" cy="2053167"/>
            </a:xfrm>
            <a:prstGeom prst="ellipse">
              <a:avLst/>
            </a:prstGeom>
            <a:solidFill>
              <a:srgbClr val="00B0F0">
                <a:alpha val="90000"/>
              </a:srgbClr>
            </a:solidFill>
            <a:ln w="381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09600">
                <a:defRPr/>
              </a:pPr>
              <a:endParaRPr lang="en-US" sz="2400" b="1" noProof="1">
                <a:latin typeface="+mn-ea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6490406" y="2270761"/>
              <a:ext cx="2053167" cy="2055283"/>
            </a:xfrm>
            <a:prstGeom prst="ellipse">
              <a:avLst/>
            </a:prstGeom>
            <a:solidFill>
              <a:srgbClr val="6BA5D9"/>
            </a:solidFill>
            <a:ln w="381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09600">
                <a:defRPr/>
              </a:pPr>
              <a:endParaRPr lang="en-US" sz="8000" b="1" noProof="1">
                <a:latin typeface="+mn-ea"/>
              </a:endParaRPr>
            </a:p>
          </p:txBody>
        </p:sp>
        <p:sp>
          <p:nvSpPr>
            <p:cNvPr id="16" name="Oval 17"/>
            <p:cNvSpPr/>
            <p:nvPr/>
          </p:nvSpPr>
          <p:spPr>
            <a:xfrm>
              <a:off x="546101" y="2270761"/>
              <a:ext cx="2053167" cy="2055283"/>
            </a:xfrm>
            <a:prstGeom prst="ellipse">
              <a:avLst/>
            </a:prstGeom>
            <a:solidFill>
              <a:schemeClr val="accent5">
                <a:lumMod val="75000"/>
                <a:alpha val="90000"/>
              </a:schemeClr>
            </a:solidFill>
            <a:ln w="381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09600">
                <a:defRPr/>
              </a:pPr>
              <a:endParaRPr lang="en-US" sz="2400" b="1" noProof="1">
                <a:latin typeface="+mn-ea"/>
              </a:endParaRPr>
            </a:p>
          </p:txBody>
        </p:sp>
        <p:sp>
          <p:nvSpPr>
            <p:cNvPr id="17" name="Oval 20"/>
            <p:cNvSpPr/>
            <p:nvPr/>
          </p:nvSpPr>
          <p:spPr>
            <a:xfrm>
              <a:off x="3517195" y="2270761"/>
              <a:ext cx="2055284" cy="2055283"/>
            </a:xfrm>
            <a:prstGeom prst="ellipse">
              <a:avLst/>
            </a:prstGeom>
            <a:solidFill>
              <a:srgbClr val="1570C1">
                <a:alpha val="90000"/>
              </a:srgbClr>
            </a:solidFill>
            <a:ln w="3810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09600">
                <a:defRPr/>
              </a:pPr>
              <a:endParaRPr lang="en-US" sz="2400" b="1" noProof="1">
                <a:latin typeface="+mn-ea"/>
              </a:endParaRPr>
            </a:p>
          </p:txBody>
        </p:sp>
        <p:sp>
          <p:nvSpPr>
            <p:cNvPr id="18" name="TextBox 43"/>
            <p:cNvSpPr txBox="1">
              <a:spLocks noChangeArrowheads="1"/>
            </p:cNvSpPr>
            <p:nvPr/>
          </p:nvSpPr>
          <p:spPr bwMode="auto">
            <a:xfrm>
              <a:off x="9401733" y="4587654"/>
              <a:ext cx="2173522" cy="1568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square" lIns="0" rIns="0" bIns="0">
              <a:spAutoFit/>
            </a:bodyPr>
            <a:lstStyle>
              <a:lvl1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lvl="0" algn="ctr" defTabSz="457200">
                <a:buClrTx/>
                <a:buSzTx/>
                <a:buFontTx/>
                <a:tabLst>
                  <a:tab pos="1025525" algn="l"/>
                </a:tabLst>
              </a:pPr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Build foreign enterprise expectation collection mechanism</a:t>
              </a:r>
            </a:p>
          </p:txBody>
        </p:sp>
        <p:sp>
          <p:nvSpPr>
            <p:cNvPr id="19" name="TextBox 47"/>
            <p:cNvSpPr txBox="1">
              <a:spLocks noChangeArrowheads="1"/>
            </p:cNvSpPr>
            <p:nvPr/>
          </p:nvSpPr>
          <p:spPr bwMode="auto">
            <a:xfrm>
              <a:off x="305373" y="4587654"/>
              <a:ext cx="2294621" cy="18714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rIns="0" bIns="0">
              <a:spAutoFit/>
            </a:bodyPr>
            <a:lstStyle>
              <a:lvl1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Bilingual (CN&amp;EN) international taxation packages in digital taxation bureau</a:t>
              </a:r>
            </a:p>
          </p:txBody>
        </p:sp>
        <p:sp>
          <p:nvSpPr>
            <p:cNvPr id="20" name="TextBox 49"/>
            <p:cNvSpPr txBox="1">
              <a:spLocks noChangeArrowheads="1"/>
            </p:cNvSpPr>
            <p:nvPr/>
          </p:nvSpPr>
          <p:spPr bwMode="auto">
            <a:xfrm>
              <a:off x="3350048" y="4441173"/>
              <a:ext cx="2410884" cy="21749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square" lIns="0" rIns="0" bIns="0">
              <a:spAutoFit/>
            </a:bodyPr>
            <a:lstStyle>
              <a:lvl1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lvl="0" algn="ctr" defTabSz="457200">
                <a:buClrTx/>
                <a:buSzTx/>
                <a:buFontTx/>
                <a:tabLst>
                  <a:tab pos="1025525" algn="l"/>
                </a:tabLst>
              </a:pPr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Smart platforms that provide integrated information dissemination and non-contact tax services</a:t>
              </a:r>
            </a:p>
          </p:txBody>
        </p:sp>
        <p:sp>
          <p:nvSpPr>
            <p:cNvPr id="21" name="淘宝网Chenying0907出品 12"/>
            <p:cNvSpPr>
              <a:spLocks noEditPoints="1" noChangeArrowheads="1"/>
            </p:cNvSpPr>
            <p:nvPr/>
          </p:nvSpPr>
          <p:spPr bwMode="auto">
            <a:xfrm>
              <a:off x="1028701" y="2850727"/>
              <a:ext cx="1107017" cy="1011767"/>
            </a:xfrm>
            <a:custGeom>
              <a:avLst/>
              <a:gdLst>
                <a:gd name="T0" fmla="*/ 1284 w 3221"/>
                <a:gd name="T1" fmla="*/ 407 h 2941"/>
                <a:gd name="T2" fmla="*/ 1203 w 3221"/>
                <a:gd name="T3" fmla="*/ 1128 h 2941"/>
                <a:gd name="T4" fmla="*/ 1657 w 3221"/>
                <a:gd name="T5" fmla="*/ 1313 h 2941"/>
                <a:gd name="T6" fmla="*/ 2010 w 3221"/>
                <a:gd name="T7" fmla="*/ 1310 h 2941"/>
                <a:gd name="T8" fmla="*/ 2361 w 3221"/>
                <a:gd name="T9" fmla="*/ 910 h 2941"/>
                <a:gd name="T10" fmla="*/ 2851 w 3221"/>
                <a:gd name="T11" fmla="*/ 696 h 2941"/>
                <a:gd name="T12" fmla="*/ 3216 w 3221"/>
                <a:gd name="T13" fmla="*/ 1078 h 2941"/>
                <a:gd name="T14" fmla="*/ 2979 w 3221"/>
                <a:gd name="T15" fmla="*/ 1557 h 2941"/>
                <a:gd name="T16" fmla="*/ 2477 w 3221"/>
                <a:gd name="T17" fmla="*/ 1517 h 2941"/>
                <a:gd name="T18" fmla="*/ 2080 w 3221"/>
                <a:gd name="T19" fmla="*/ 1382 h 2941"/>
                <a:gd name="T20" fmla="*/ 1515 w 3221"/>
                <a:gd name="T21" fmla="*/ 2178 h 2941"/>
                <a:gd name="T22" fmla="*/ 1639 w 3221"/>
                <a:gd name="T23" fmla="*/ 2686 h 2941"/>
                <a:gd name="T24" fmla="*/ 1428 w 3221"/>
                <a:gd name="T25" fmla="*/ 2932 h 2941"/>
                <a:gd name="T26" fmla="*/ 1121 w 3221"/>
                <a:gd name="T27" fmla="*/ 2816 h 2941"/>
                <a:gd name="T28" fmla="*/ 1129 w 3221"/>
                <a:gd name="T29" fmla="*/ 2487 h 2941"/>
                <a:gd name="T30" fmla="*/ 1413 w 3221"/>
                <a:gd name="T31" fmla="*/ 2321 h 2941"/>
                <a:gd name="T32" fmla="*/ 1431 w 3221"/>
                <a:gd name="T33" fmla="*/ 1587 h 2941"/>
                <a:gd name="T34" fmla="*/ 954 w 3221"/>
                <a:gd name="T35" fmla="*/ 1270 h 2941"/>
                <a:gd name="T36" fmla="*/ 196 w 3221"/>
                <a:gd name="T37" fmla="*/ 1138 h 2941"/>
                <a:gd name="T38" fmla="*/ 65 w 3221"/>
                <a:gd name="T39" fmla="*/ 378 h 2941"/>
                <a:gd name="T40" fmla="*/ 1533 w 3221"/>
                <a:gd name="T41" fmla="*/ 1182 h 2941"/>
                <a:gd name="T42" fmla="*/ 1925 w 3221"/>
                <a:gd name="T43" fmla="*/ 1186 h 2941"/>
                <a:gd name="T44" fmla="*/ 2114 w 3221"/>
                <a:gd name="T45" fmla="*/ 972 h 2941"/>
                <a:gd name="T46" fmla="*/ 1732 w 3221"/>
                <a:gd name="T47" fmla="*/ 1085 h 2941"/>
                <a:gd name="T48" fmla="*/ 2147 w 3221"/>
                <a:gd name="T49" fmla="*/ 1514 h 2941"/>
                <a:gd name="T50" fmla="*/ 1918 w 3221"/>
                <a:gd name="T51" fmla="*/ 1841 h 2941"/>
                <a:gd name="T52" fmla="*/ 1979 w 3221"/>
                <a:gd name="T53" fmla="*/ 2139 h 2941"/>
                <a:gd name="T54" fmla="*/ 2089 w 3221"/>
                <a:gd name="T55" fmla="*/ 1757 h 2941"/>
                <a:gd name="T56" fmla="*/ 2167 w 3221"/>
                <a:gd name="T57" fmla="*/ 1508 h 2941"/>
                <a:gd name="T58" fmla="*/ 1273 w 3221"/>
                <a:gd name="T59" fmla="*/ 1619 h 2941"/>
                <a:gd name="T60" fmla="*/ 1038 w 3221"/>
                <a:gd name="T61" fmla="*/ 1398 h 2941"/>
                <a:gd name="T62" fmla="*/ 1199 w 3221"/>
                <a:gd name="T63" fmla="*/ 1722 h 2941"/>
                <a:gd name="T64" fmla="*/ 1293 w 3221"/>
                <a:gd name="T65" fmla="*/ 2035 h 2941"/>
                <a:gd name="T66" fmla="*/ 650 w 3221"/>
                <a:gd name="T67" fmla="*/ 326 h 2941"/>
                <a:gd name="T68" fmla="*/ 1414 w 3221"/>
                <a:gd name="T69" fmla="*/ 2691 h 2941"/>
                <a:gd name="T70" fmla="*/ 1400 w 3221"/>
                <a:gd name="T71" fmla="*/ 2566 h 2941"/>
                <a:gd name="T72" fmla="*/ 1357 w 3221"/>
                <a:gd name="T73" fmla="*/ 2532 h 2941"/>
                <a:gd name="T74" fmla="*/ 1432 w 3221"/>
                <a:gd name="T75" fmla="*/ 2647 h 2941"/>
                <a:gd name="T76" fmla="*/ 1338 w 3221"/>
                <a:gd name="T77" fmla="*/ 2742 h 2941"/>
                <a:gd name="T78" fmla="*/ 2704 w 3221"/>
                <a:gd name="T79" fmla="*/ 1212 h 2941"/>
                <a:gd name="T80" fmla="*/ 2809 w 3221"/>
                <a:gd name="T81" fmla="*/ 979 h 2941"/>
                <a:gd name="T82" fmla="*/ 2629 w 3221"/>
                <a:gd name="T83" fmla="*/ 1018 h 2941"/>
                <a:gd name="T84" fmla="*/ 2883 w 3221"/>
                <a:gd name="T85" fmla="*/ 985 h 2941"/>
                <a:gd name="T86" fmla="*/ 1422 w 3221"/>
                <a:gd name="T87" fmla="*/ 2451 h 2941"/>
                <a:gd name="T88" fmla="*/ 1407 w 3221"/>
                <a:gd name="T89" fmla="*/ 2447 h 2941"/>
                <a:gd name="T90" fmla="*/ 1384 w 3221"/>
                <a:gd name="T91" fmla="*/ 2443 h 2941"/>
                <a:gd name="T92" fmla="*/ 1157 w 3221"/>
                <a:gd name="T93" fmla="*/ 2573 h 2941"/>
                <a:gd name="T94" fmla="*/ 1282 w 3221"/>
                <a:gd name="T95" fmla="*/ 2861 h 2941"/>
                <a:gd name="T96" fmla="*/ 1564 w 3221"/>
                <a:gd name="T97" fmla="*/ 2721 h 2941"/>
                <a:gd name="T98" fmla="*/ 2799 w 3221"/>
                <a:gd name="T99" fmla="*/ 751 h 2941"/>
                <a:gd name="T100" fmla="*/ 3147 w 3221"/>
                <a:gd name="T101" fmla="*/ 1049 h 2941"/>
                <a:gd name="T102" fmla="*/ 2983 w 3221"/>
                <a:gd name="T103" fmla="*/ 1482 h 2941"/>
                <a:gd name="T104" fmla="*/ 2536 w 3221"/>
                <a:gd name="T105" fmla="*/ 1483 h 2941"/>
                <a:gd name="T106" fmla="*/ 2359 w 3221"/>
                <a:gd name="T107" fmla="*/ 1199 h 2941"/>
                <a:gd name="T108" fmla="*/ 2357 w 3221"/>
                <a:gd name="T109" fmla="*/ 1175 h 2941"/>
                <a:gd name="T110" fmla="*/ 2414 w 3221"/>
                <a:gd name="T111" fmla="*/ 942 h 2941"/>
                <a:gd name="T112" fmla="*/ 758 w 3221"/>
                <a:gd name="T113" fmla="*/ 80 h 2941"/>
                <a:gd name="T114" fmla="*/ 1251 w 3221"/>
                <a:gd name="T115" fmla="*/ 547 h 2941"/>
                <a:gd name="T116" fmla="*/ 1106 w 3221"/>
                <a:gd name="T117" fmla="*/ 1068 h 2941"/>
                <a:gd name="T118" fmla="*/ 991 w 3221"/>
                <a:gd name="T119" fmla="*/ 1165 h 2941"/>
                <a:gd name="T120" fmla="*/ 312 w 3221"/>
                <a:gd name="T121" fmla="*/ 1143 h 2941"/>
                <a:gd name="T122" fmla="*/ 100 w 3221"/>
                <a:gd name="T123" fmla="*/ 490 h 2941"/>
                <a:gd name="T124" fmla="*/ 638 w 3221"/>
                <a:gd name="T125" fmla="*/ 73 h 2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1" h="2941">
                  <a:moveTo>
                    <a:pt x="668" y="0"/>
                  </a:moveTo>
                  <a:lnTo>
                    <a:pt x="702" y="1"/>
                  </a:lnTo>
                  <a:lnTo>
                    <a:pt x="737" y="3"/>
                  </a:lnTo>
                  <a:lnTo>
                    <a:pt x="770" y="7"/>
                  </a:lnTo>
                  <a:lnTo>
                    <a:pt x="803" y="13"/>
                  </a:lnTo>
                  <a:lnTo>
                    <a:pt x="835" y="21"/>
                  </a:lnTo>
                  <a:lnTo>
                    <a:pt x="867" y="30"/>
                  </a:lnTo>
                  <a:lnTo>
                    <a:pt x="899" y="40"/>
                  </a:lnTo>
                  <a:lnTo>
                    <a:pt x="929" y="53"/>
                  </a:lnTo>
                  <a:lnTo>
                    <a:pt x="958" y="65"/>
                  </a:lnTo>
                  <a:lnTo>
                    <a:pt x="987" y="81"/>
                  </a:lnTo>
                  <a:lnTo>
                    <a:pt x="1015" y="96"/>
                  </a:lnTo>
                  <a:lnTo>
                    <a:pt x="1042" y="114"/>
                  </a:lnTo>
                  <a:lnTo>
                    <a:pt x="1068" y="132"/>
                  </a:lnTo>
                  <a:lnTo>
                    <a:pt x="1094" y="152"/>
                  </a:lnTo>
                  <a:lnTo>
                    <a:pt x="1117" y="173"/>
                  </a:lnTo>
                  <a:lnTo>
                    <a:pt x="1141" y="195"/>
                  </a:lnTo>
                  <a:lnTo>
                    <a:pt x="1163" y="218"/>
                  </a:lnTo>
                  <a:lnTo>
                    <a:pt x="1184" y="242"/>
                  </a:lnTo>
                  <a:lnTo>
                    <a:pt x="1204" y="268"/>
                  </a:lnTo>
                  <a:lnTo>
                    <a:pt x="1222" y="294"/>
                  </a:lnTo>
                  <a:lnTo>
                    <a:pt x="1240" y="321"/>
                  </a:lnTo>
                  <a:lnTo>
                    <a:pt x="1255" y="349"/>
                  </a:lnTo>
                  <a:lnTo>
                    <a:pt x="1271" y="378"/>
                  </a:lnTo>
                  <a:lnTo>
                    <a:pt x="1284" y="407"/>
                  </a:lnTo>
                  <a:lnTo>
                    <a:pt x="1296" y="438"/>
                  </a:lnTo>
                  <a:lnTo>
                    <a:pt x="1306" y="469"/>
                  </a:lnTo>
                  <a:lnTo>
                    <a:pt x="1316" y="500"/>
                  </a:lnTo>
                  <a:lnTo>
                    <a:pt x="1323" y="532"/>
                  </a:lnTo>
                  <a:lnTo>
                    <a:pt x="1329" y="565"/>
                  </a:lnTo>
                  <a:lnTo>
                    <a:pt x="1333" y="598"/>
                  </a:lnTo>
                  <a:lnTo>
                    <a:pt x="1335" y="632"/>
                  </a:lnTo>
                  <a:lnTo>
                    <a:pt x="1336" y="666"/>
                  </a:lnTo>
                  <a:lnTo>
                    <a:pt x="1336" y="699"/>
                  </a:lnTo>
                  <a:lnTo>
                    <a:pt x="1333" y="730"/>
                  </a:lnTo>
                  <a:lnTo>
                    <a:pt x="1330" y="760"/>
                  </a:lnTo>
                  <a:lnTo>
                    <a:pt x="1325" y="790"/>
                  </a:lnTo>
                  <a:lnTo>
                    <a:pt x="1319" y="820"/>
                  </a:lnTo>
                  <a:lnTo>
                    <a:pt x="1311" y="849"/>
                  </a:lnTo>
                  <a:lnTo>
                    <a:pt x="1302" y="878"/>
                  </a:lnTo>
                  <a:lnTo>
                    <a:pt x="1293" y="906"/>
                  </a:lnTo>
                  <a:lnTo>
                    <a:pt x="1281" y="934"/>
                  </a:lnTo>
                  <a:lnTo>
                    <a:pt x="1269" y="960"/>
                  </a:lnTo>
                  <a:lnTo>
                    <a:pt x="1254" y="986"/>
                  </a:lnTo>
                  <a:lnTo>
                    <a:pt x="1240" y="1012"/>
                  </a:lnTo>
                  <a:lnTo>
                    <a:pt x="1224" y="1037"/>
                  </a:lnTo>
                  <a:lnTo>
                    <a:pt x="1208" y="1061"/>
                  </a:lnTo>
                  <a:lnTo>
                    <a:pt x="1189" y="1084"/>
                  </a:lnTo>
                  <a:lnTo>
                    <a:pt x="1170" y="1106"/>
                  </a:lnTo>
                  <a:lnTo>
                    <a:pt x="1203" y="1128"/>
                  </a:lnTo>
                  <a:lnTo>
                    <a:pt x="1235" y="1149"/>
                  </a:lnTo>
                  <a:lnTo>
                    <a:pt x="1269" y="1171"/>
                  </a:lnTo>
                  <a:lnTo>
                    <a:pt x="1304" y="1192"/>
                  </a:lnTo>
                  <a:lnTo>
                    <a:pt x="1338" y="1212"/>
                  </a:lnTo>
                  <a:lnTo>
                    <a:pt x="1373" y="1231"/>
                  </a:lnTo>
                  <a:lnTo>
                    <a:pt x="1406" y="1248"/>
                  </a:lnTo>
                  <a:lnTo>
                    <a:pt x="1438" y="1263"/>
                  </a:lnTo>
                  <a:lnTo>
                    <a:pt x="1466" y="1274"/>
                  </a:lnTo>
                  <a:lnTo>
                    <a:pt x="1493" y="1283"/>
                  </a:lnTo>
                  <a:lnTo>
                    <a:pt x="1518" y="1291"/>
                  </a:lnTo>
                  <a:lnTo>
                    <a:pt x="1543" y="1297"/>
                  </a:lnTo>
                  <a:lnTo>
                    <a:pt x="1568" y="1302"/>
                  </a:lnTo>
                  <a:lnTo>
                    <a:pt x="1593" y="1306"/>
                  </a:lnTo>
                  <a:lnTo>
                    <a:pt x="1618" y="1309"/>
                  </a:lnTo>
                  <a:lnTo>
                    <a:pt x="1643" y="1312"/>
                  </a:lnTo>
                  <a:lnTo>
                    <a:pt x="1646" y="1312"/>
                  </a:lnTo>
                  <a:lnTo>
                    <a:pt x="1648" y="1312"/>
                  </a:lnTo>
                  <a:lnTo>
                    <a:pt x="1650" y="1312"/>
                  </a:lnTo>
                  <a:lnTo>
                    <a:pt x="1651" y="1313"/>
                  </a:lnTo>
                  <a:lnTo>
                    <a:pt x="1653" y="1313"/>
                  </a:lnTo>
                  <a:lnTo>
                    <a:pt x="1655" y="1313"/>
                  </a:lnTo>
                  <a:lnTo>
                    <a:pt x="1657" y="1313"/>
                  </a:lnTo>
                  <a:lnTo>
                    <a:pt x="1658" y="1313"/>
                  </a:lnTo>
                  <a:lnTo>
                    <a:pt x="1659" y="1313"/>
                  </a:lnTo>
                  <a:lnTo>
                    <a:pt x="1661" y="1314"/>
                  </a:lnTo>
                  <a:lnTo>
                    <a:pt x="1662" y="1314"/>
                  </a:lnTo>
                  <a:lnTo>
                    <a:pt x="1663" y="1314"/>
                  </a:lnTo>
                  <a:lnTo>
                    <a:pt x="1665" y="1314"/>
                  </a:lnTo>
                  <a:lnTo>
                    <a:pt x="1666" y="1314"/>
                  </a:lnTo>
                  <a:lnTo>
                    <a:pt x="1668" y="1314"/>
                  </a:lnTo>
                  <a:lnTo>
                    <a:pt x="1669" y="1314"/>
                  </a:lnTo>
                  <a:lnTo>
                    <a:pt x="1670" y="1315"/>
                  </a:lnTo>
                  <a:lnTo>
                    <a:pt x="1673" y="1315"/>
                  </a:lnTo>
                  <a:lnTo>
                    <a:pt x="1681" y="1317"/>
                  </a:lnTo>
                  <a:lnTo>
                    <a:pt x="1683" y="1317"/>
                  </a:lnTo>
                  <a:lnTo>
                    <a:pt x="1712" y="1320"/>
                  </a:lnTo>
                  <a:lnTo>
                    <a:pt x="1742" y="1322"/>
                  </a:lnTo>
                  <a:lnTo>
                    <a:pt x="1773" y="1324"/>
                  </a:lnTo>
                  <a:lnTo>
                    <a:pt x="1804" y="1326"/>
                  </a:lnTo>
                  <a:lnTo>
                    <a:pt x="1837" y="1327"/>
                  </a:lnTo>
                  <a:lnTo>
                    <a:pt x="1870" y="1327"/>
                  </a:lnTo>
                  <a:lnTo>
                    <a:pt x="1903" y="1325"/>
                  </a:lnTo>
                  <a:lnTo>
                    <a:pt x="1937" y="1322"/>
                  </a:lnTo>
                  <a:lnTo>
                    <a:pt x="1973" y="1317"/>
                  </a:lnTo>
                  <a:lnTo>
                    <a:pt x="2010" y="1310"/>
                  </a:lnTo>
                  <a:lnTo>
                    <a:pt x="2046" y="1301"/>
                  </a:lnTo>
                  <a:lnTo>
                    <a:pt x="2081" y="1291"/>
                  </a:lnTo>
                  <a:lnTo>
                    <a:pt x="2118" y="1279"/>
                  </a:lnTo>
                  <a:lnTo>
                    <a:pt x="2153" y="1266"/>
                  </a:lnTo>
                  <a:lnTo>
                    <a:pt x="2188" y="1251"/>
                  </a:lnTo>
                  <a:lnTo>
                    <a:pt x="2222" y="1235"/>
                  </a:lnTo>
                  <a:lnTo>
                    <a:pt x="2241" y="1226"/>
                  </a:lnTo>
                  <a:lnTo>
                    <a:pt x="2260" y="1217"/>
                  </a:lnTo>
                  <a:lnTo>
                    <a:pt x="2278" y="1207"/>
                  </a:lnTo>
                  <a:lnTo>
                    <a:pt x="2297" y="1197"/>
                  </a:lnTo>
                  <a:lnTo>
                    <a:pt x="2296" y="1186"/>
                  </a:lnTo>
                  <a:lnTo>
                    <a:pt x="2295" y="1174"/>
                  </a:lnTo>
                  <a:lnTo>
                    <a:pt x="2294" y="1161"/>
                  </a:lnTo>
                  <a:lnTo>
                    <a:pt x="2294" y="1150"/>
                  </a:lnTo>
                  <a:lnTo>
                    <a:pt x="2295" y="1126"/>
                  </a:lnTo>
                  <a:lnTo>
                    <a:pt x="2297" y="1102"/>
                  </a:lnTo>
                  <a:lnTo>
                    <a:pt x="2299" y="1078"/>
                  </a:lnTo>
                  <a:lnTo>
                    <a:pt x="2303" y="1056"/>
                  </a:lnTo>
                  <a:lnTo>
                    <a:pt x="2308" y="1034"/>
                  </a:lnTo>
                  <a:lnTo>
                    <a:pt x="2315" y="1012"/>
                  </a:lnTo>
                  <a:lnTo>
                    <a:pt x="2322" y="990"/>
                  </a:lnTo>
                  <a:lnTo>
                    <a:pt x="2330" y="969"/>
                  </a:lnTo>
                  <a:lnTo>
                    <a:pt x="2340" y="949"/>
                  </a:lnTo>
                  <a:lnTo>
                    <a:pt x="2350" y="928"/>
                  </a:lnTo>
                  <a:lnTo>
                    <a:pt x="2361" y="910"/>
                  </a:lnTo>
                  <a:lnTo>
                    <a:pt x="2374" y="891"/>
                  </a:lnTo>
                  <a:lnTo>
                    <a:pt x="2386" y="872"/>
                  </a:lnTo>
                  <a:lnTo>
                    <a:pt x="2400" y="855"/>
                  </a:lnTo>
                  <a:lnTo>
                    <a:pt x="2414" y="838"/>
                  </a:lnTo>
                  <a:lnTo>
                    <a:pt x="2430" y="822"/>
                  </a:lnTo>
                  <a:lnTo>
                    <a:pt x="2446" y="807"/>
                  </a:lnTo>
                  <a:lnTo>
                    <a:pt x="2463" y="793"/>
                  </a:lnTo>
                  <a:lnTo>
                    <a:pt x="2481" y="778"/>
                  </a:lnTo>
                  <a:lnTo>
                    <a:pt x="2498" y="766"/>
                  </a:lnTo>
                  <a:lnTo>
                    <a:pt x="2517" y="753"/>
                  </a:lnTo>
                  <a:lnTo>
                    <a:pt x="2537" y="742"/>
                  </a:lnTo>
                  <a:lnTo>
                    <a:pt x="2556" y="733"/>
                  </a:lnTo>
                  <a:lnTo>
                    <a:pt x="2577" y="723"/>
                  </a:lnTo>
                  <a:lnTo>
                    <a:pt x="2599" y="715"/>
                  </a:lnTo>
                  <a:lnTo>
                    <a:pt x="2620" y="708"/>
                  </a:lnTo>
                  <a:lnTo>
                    <a:pt x="2643" y="702"/>
                  </a:lnTo>
                  <a:lnTo>
                    <a:pt x="2664" y="696"/>
                  </a:lnTo>
                  <a:lnTo>
                    <a:pt x="2687" y="692"/>
                  </a:lnTo>
                  <a:lnTo>
                    <a:pt x="2711" y="689"/>
                  </a:lnTo>
                  <a:lnTo>
                    <a:pt x="2734" y="687"/>
                  </a:lnTo>
                  <a:lnTo>
                    <a:pt x="2758" y="686"/>
                  </a:lnTo>
                  <a:lnTo>
                    <a:pt x="2782" y="687"/>
                  </a:lnTo>
                  <a:lnTo>
                    <a:pt x="2805" y="689"/>
                  </a:lnTo>
                  <a:lnTo>
                    <a:pt x="2828" y="692"/>
                  </a:lnTo>
                  <a:lnTo>
                    <a:pt x="2851" y="696"/>
                  </a:lnTo>
                  <a:lnTo>
                    <a:pt x="2874" y="702"/>
                  </a:lnTo>
                  <a:lnTo>
                    <a:pt x="2896" y="708"/>
                  </a:lnTo>
                  <a:lnTo>
                    <a:pt x="2917" y="715"/>
                  </a:lnTo>
                  <a:lnTo>
                    <a:pt x="2938" y="723"/>
                  </a:lnTo>
                  <a:lnTo>
                    <a:pt x="2959" y="733"/>
                  </a:lnTo>
                  <a:lnTo>
                    <a:pt x="2979" y="742"/>
                  </a:lnTo>
                  <a:lnTo>
                    <a:pt x="2998" y="753"/>
                  </a:lnTo>
                  <a:lnTo>
                    <a:pt x="3017" y="766"/>
                  </a:lnTo>
                  <a:lnTo>
                    <a:pt x="3036" y="778"/>
                  </a:lnTo>
                  <a:lnTo>
                    <a:pt x="3053" y="793"/>
                  </a:lnTo>
                  <a:lnTo>
                    <a:pt x="3070" y="807"/>
                  </a:lnTo>
                  <a:lnTo>
                    <a:pt x="3086" y="822"/>
                  </a:lnTo>
                  <a:lnTo>
                    <a:pt x="3101" y="838"/>
                  </a:lnTo>
                  <a:lnTo>
                    <a:pt x="3116" y="855"/>
                  </a:lnTo>
                  <a:lnTo>
                    <a:pt x="3130" y="872"/>
                  </a:lnTo>
                  <a:lnTo>
                    <a:pt x="3143" y="891"/>
                  </a:lnTo>
                  <a:lnTo>
                    <a:pt x="3155" y="910"/>
                  </a:lnTo>
                  <a:lnTo>
                    <a:pt x="3165" y="928"/>
                  </a:lnTo>
                  <a:lnTo>
                    <a:pt x="3176" y="949"/>
                  </a:lnTo>
                  <a:lnTo>
                    <a:pt x="3185" y="969"/>
                  </a:lnTo>
                  <a:lnTo>
                    <a:pt x="3193" y="990"/>
                  </a:lnTo>
                  <a:lnTo>
                    <a:pt x="3201" y="1012"/>
                  </a:lnTo>
                  <a:lnTo>
                    <a:pt x="3207" y="1034"/>
                  </a:lnTo>
                  <a:lnTo>
                    <a:pt x="3212" y="1056"/>
                  </a:lnTo>
                  <a:lnTo>
                    <a:pt x="3216" y="1078"/>
                  </a:lnTo>
                  <a:lnTo>
                    <a:pt x="3219" y="1102"/>
                  </a:lnTo>
                  <a:lnTo>
                    <a:pt x="3221" y="1126"/>
                  </a:lnTo>
                  <a:lnTo>
                    <a:pt x="3221" y="1150"/>
                  </a:lnTo>
                  <a:lnTo>
                    <a:pt x="3221" y="1174"/>
                  </a:lnTo>
                  <a:lnTo>
                    <a:pt x="3219" y="1196"/>
                  </a:lnTo>
                  <a:lnTo>
                    <a:pt x="3216" y="1220"/>
                  </a:lnTo>
                  <a:lnTo>
                    <a:pt x="3212" y="1243"/>
                  </a:lnTo>
                  <a:lnTo>
                    <a:pt x="3207" y="1265"/>
                  </a:lnTo>
                  <a:lnTo>
                    <a:pt x="3201" y="1288"/>
                  </a:lnTo>
                  <a:lnTo>
                    <a:pt x="3193" y="1308"/>
                  </a:lnTo>
                  <a:lnTo>
                    <a:pt x="3185" y="1330"/>
                  </a:lnTo>
                  <a:lnTo>
                    <a:pt x="3176" y="1350"/>
                  </a:lnTo>
                  <a:lnTo>
                    <a:pt x="3165" y="1370"/>
                  </a:lnTo>
                  <a:lnTo>
                    <a:pt x="3155" y="1389"/>
                  </a:lnTo>
                  <a:lnTo>
                    <a:pt x="3143" y="1409"/>
                  </a:lnTo>
                  <a:lnTo>
                    <a:pt x="3130" y="1426"/>
                  </a:lnTo>
                  <a:lnTo>
                    <a:pt x="3116" y="1444"/>
                  </a:lnTo>
                  <a:lnTo>
                    <a:pt x="3101" y="1460"/>
                  </a:lnTo>
                  <a:lnTo>
                    <a:pt x="3086" y="1477"/>
                  </a:lnTo>
                  <a:lnTo>
                    <a:pt x="3070" y="1492"/>
                  </a:lnTo>
                  <a:lnTo>
                    <a:pt x="3053" y="1507"/>
                  </a:lnTo>
                  <a:lnTo>
                    <a:pt x="3036" y="1520"/>
                  </a:lnTo>
                  <a:lnTo>
                    <a:pt x="3017" y="1533"/>
                  </a:lnTo>
                  <a:lnTo>
                    <a:pt x="2998" y="1545"/>
                  </a:lnTo>
                  <a:lnTo>
                    <a:pt x="2979" y="1557"/>
                  </a:lnTo>
                  <a:lnTo>
                    <a:pt x="2959" y="1567"/>
                  </a:lnTo>
                  <a:lnTo>
                    <a:pt x="2938" y="1576"/>
                  </a:lnTo>
                  <a:lnTo>
                    <a:pt x="2917" y="1585"/>
                  </a:lnTo>
                  <a:lnTo>
                    <a:pt x="2896" y="1592"/>
                  </a:lnTo>
                  <a:lnTo>
                    <a:pt x="2874" y="1598"/>
                  </a:lnTo>
                  <a:lnTo>
                    <a:pt x="2851" y="1603"/>
                  </a:lnTo>
                  <a:lnTo>
                    <a:pt x="2828" y="1607"/>
                  </a:lnTo>
                  <a:lnTo>
                    <a:pt x="2805" y="1609"/>
                  </a:lnTo>
                  <a:lnTo>
                    <a:pt x="2782" y="1612"/>
                  </a:lnTo>
                  <a:lnTo>
                    <a:pt x="2758" y="1613"/>
                  </a:lnTo>
                  <a:lnTo>
                    <a:pt x="2737" y="1612"/>
                  </a:lnTo>
                  <a:lnTo>
                    <a:pt x="2716" y="1610"/>
                  </a:lnTo>
                  <a:lnTo>
                    <a:pt x="2695" y="1608"/>
                  </a:lnTo>
                  <a:lnTo>
                    <a:pt x="2676" y="1605"/>
                  </a:lnTo>
                  <a:lnTo>
                    <a:pt x="2655" y="1601"/>
                  </a:lnTo>
                  <a:lnTo>
                    <a:pt x="2635" y="1596"/>
                  </a:lnTo>
                  <a:lnTo>
                    <a:pt x="2617" y="1590"/>
                  </a:lnTo>
                  <a:lnTo>
                    <a:pt x="2597" y="1584"/>
                  </a:lnTo>
                  <a:lnTo>
                    <a:pt x="2579" y="1576"/>
                  </a:lnTo>
                  <a:lnTo>
                    <a:pt x="2561" y="1568"/>
                  </a:lnTo>
                  <a:lnTo>
                    <a:pt x="2543" y="1560"/>
                  </a:lnTo>
                  <a:lnTo>
                    <a:pt x="2525" y="1550"/>
                  </a:lnTo>
                  <a:lnTo>
                    <a:pt x="2509" y="1540"/>
                  </a:lnTo>
                  <a:lnTo>
                    <a:pt x="2492" y="1529"/>
                  </a:lnTo>
                  <a:lnTo>
                    <a:pt x="2477" y="1517"/>
                  </a:lnTo>
                  <a:lnTo>
                    <a:pt x="2461" y="1505"/>
                  </a:lnTo>
                  <a:lnTo>
                    <a:pt x="2446" y="1492"/>
                  </a:lnTo>
                  <a:lnTo>
                    <a:pt x="2432" y="1479"/>
                  </a:lnTo>
                  <a:lnTo>
                    <a:pt x="2418" y="1465"/>
                  </a:lnTo>
                  <a:lnTo>
                    <a:pt x="2405" y="1450"/>
                  </a:lnTo>
                  <a:lnTo>
                    <a:pt x="2393" y="1435"/>
                  </a:lnTo>
                  <a:lnTo>
                    <a:pt x="2381" y="1419"/>
                  </a:lnTo>
                  <a:lnTo>
                    <a:pt x="2370" y="1402"/>
                  </a:lnTo>
                  <a:lnTo>
                    <a:pt x="2359" y="1386"/>
                  </a:lnTo>
                  <a:lnTo>
                    <a:pt x="2350" y="1369"/>
                  </a:lnTo>
                  <a:lnTo>
                    <a:pt x="2341" y="1352"/>
                  </a:lnTo>
                  <a:lnTo>
                    <a:pt x="2332" y="1333"/>
                  </a:lnTo>
                  <a:lnTo>
                    <a:pt x="2325" y="1315"/>
                  </a:lnTo>
                  <a:lnTo>
                    <a:pt x="2318" y="1296"/>
                  </a:lnTo>
                  <a:lnTo>
                    <a:pt x="2312" y="1277"/>
                  </a:lnTo>
                  <a:lnTo>
                    <a:pt x="2306" y="1258"/>
                  </a:lnTo>
                  <a:lnTo>
                    <a:pt x="2302" y="1238"/>
                  </a:lnTo>
                  <a:lnTo>
                    <a:pt x="2274" y="1253"/>
                  </a:lnTo>
                  <a:lnTo>
                    <a:pt x="2246" y="1271"/>
                  </a:lnTo>
                  <a:lnTo>
                    <a:pt x="2217" y="1288"/>
                  </a:lnTo>
                  <a:lnTo>
                    <a:pt x="2188" y="1306"/>
                  </a:lnTo>
                  <a:lnTo>
                    <a:pt x="2160" y="1325"/>
                  </a:lnTo>
                  <a:lnTo>
                    <a:pt x="2132" y="1343"/>
                  </a:lnTo>
                  <a:lnTo>
                    <a:pt x="2105" y="1362"/>
                  </a:lnTo>
                  <a:lnTo>
                    <a:pt x="2080" y="1382"/>
                  </a:lnTo>
                  <a:lnTo>
                    <a:pt x="2061" y="1397"/>
                  </a:lnTo>
                  <a:lnTo>
                    <a:pt x="2041" y="1413"/>
                  </a:lnTo>
                  <a:lnTo>
                    <a:pt x="2023" y="1429"/>
                  </a:lnTo>
                  <a:lnTo>
                    <a:pt x="2007" y="1445"/>
                  </a:lnTo>
                  <a:lnTo>
                    <a:pt x="1990" y="1461"/>
                  </a:lnTo>
                  <a:lnTo>
                    <a:pt x="1974" y="1478"/>
                  </a:lnTo>
                  <a:lnTo>
                    <a:pt x="1960" y="1495"/>
                  </a:lnTo>
                  <a:lnTo>
                    <a:pt x="1945" y="1511"/>
                  </a:lnTo>
                  <a:lnTo>
                    <a:pt x="1917" y="1545"/>
                  </a:lnTo>
                  <a:lnTo>
                    <a:pt x="1889" y="1581"/>
                  </a:lnTo>
                  <a:lnTo>
                    <a:pt x="1862" y="1619"/>
                  </a:lnTo>
                  <a:lnTo>
                    <a:pt x="1834" y="1658"/>
                  </a:lnTo>
                  <a:lnTo>
                    <a:pt x="1804" y="1701"/>
                  </a:lnTo>
                  <a:lnTo>
                    <a:pt x="1774" y="1744"/>
                  </a:lnTo>
                  <a:lnTo>
                    <a:pt x="1743" y="1787"/>
                  </a:lnTo>
                  <a:lnTo>
                    <a:pt x="1712" y="1833"/>
                  </a:lnTo>
                  <a:lnTo>
                    <a:pt x="1682" y="1878"/>
                  </a:lnTo>
                  <a:lnTo>
                    <a:pt x="1653" y="1921"/>
                  </a:lnTo>
                  <a:lnTo>
                    <a:pt x="1626" y="1964"/>
                  </a:lnTo>
                  <a:lnTo>
                    <a:pt x="1601" y="2005"/>
                  </a:lnTo>
                  <a:lnTo>
                    <a:pt x="1579" y="2043"/>
                  </a:lnTo>
                  <a:lnTo>
                    <a:pt x="1560" y="2079"/>
                  </a:lnTo>
                  <a:lnTo>
                    <a:pt x="1543" y="2114"/>
                  </a:lnTo>
                  <a:lnTo>
                    <a:pt x="1528" y="2146"/>
                  </a:lnTo>
                  <a:lnTo>
                    <a:pt x="1515" y="2178"/>
                  </a:lnTo>
                  <a:lnTo>
                    <a:pt x="1503" y="2208"/>
                  </a:lnTo>
                  <a:lnTo>
                    <a:pt x="1492" y="2238"/>
                  </a:lnTo>
                  <a:lnTo>
                    <a:pt x="1482" y="2268"/>
                  </a:lnTo>
                  <a:lnTo>
                    <a:pt x="1471" y="2299"/>
                  </a:lnTo>
                  <a:lnTo>
                    <a:pt x="1461" y="2329"/>
                  </a:lnTo>
                  <a:lnTo>
                    <a:pt x="1452" y="2359"/>
                  </a:lnTo>
                  <a:lnTo>
                    <a:pt x="1442" y="2387"/>
                  </a:lnTo>
                  <a:lnTo>
                    <a:pt x="1463" y="2394"/>
                  </a:lnTo>
                  <a:lnTo>
                    <a:pt x="1484" y="2403"/>
                  </a:lnTo>
                  <a:lnTo>
                    <a:pt x="1503" y="2415"/>
                  </a:lnTo>
                  <a:lnTo>
                    <a:pt x="1522" y="2426"/>
                  </a:lnTo>
                  <a:lnTo>
                    <a:pt x="1540" y="2440"/>
                  </a:lnTo>
                  <a:lnTo>
                    <a:pt x="1555" y="2455"/>
                  </a:lnTo>
                  <a:lnTo>
                    <a:pt x="1571" y="2471"/>
                  </a:lnTo>
                  <a:lnTo>
                    <a:pt x="1584" y="2488"/>
                  </a:lnTo>
                  <a:lnTo>
                    <a:pt x="1597" y="2506"/>
                  </a:lnTo>
                  <a:lnTo>
                    <a:pt x="1608" y="2526"/>
                  </a:lnTo>
                  <a:lnTo>
                    <a:pt x="1618" y="2545"/>
                  </a:lnTo>
                  <a:lnTo>
                    <a:pt x="1626" y="2567"/>
                  </a:lnTo>
                  <a:lnTo>
                    <a:pt x="1632" y="2589"/>
                  </a:lnTo>
                  <a:lnTo>
                    <a:pt x="1637" y="2610"/>
                  </a:lnTo>
                  <a:lnTo>
                    <a:pt x="1640" y="2634"/>
                  </a:lnTo>
                  <a:lnTo>
                    <a:pt x="1640" y="2657"/>
                  </a:lnTo>
                  <a:lnTo>
                    <a:pt x="1640" y="2671"/>
                  </a:lnTo>
                  <a:lnTo>
                    <a:pt x="1639" y="2686"/>
                  </a:lnTo>
                  <a:lnTo>
                    <a:pt x="1637" y="2700"/>
                  </a:lnTo>
                  <a:lnTo>
                    <a:pt x="1635" y="2715"/>
                  </a:lnTo>
                  <a:lnTo>
                    <a:pt x="1632" y="2728"/>
                  </a:lnTo>
                  <a:lnTo>
                    <a:pt x="1628" y="2742"/>
                  </a:lnTo>
                  <a:lnTo>
                    <a:pt x="1624" y="2754"/>
                  </a:lnTo>
                  <a:lnTo>
                    <a:pt x="1619" y="2768"/>
                  </a:lnTo>
                  <a:lnTo>
                    <a:pt x="1612" y="2780"/>
                  </a:lnTo>
                  <a:lnTo>
                    <a:pt x="1606" y="2793"/>
                  </a:lnTo>
                  <a:lnTo>
                    <a:pt x="1600" y="2804"/>
                  </a:lnTo>
                  <a:lnTo>
                    <a:pt x="1593" y="2816"/>
                  </a:lnTo>
                  <a:lnTo>
                    <a:pt x="1584" y="2827"/>
                  </a:lnTo>
                  <a:lnTo>
                    <a:pt x="1576" y="2838"/>
                  </a:lnTo>
                  <a:lnTo>
                    <a:pt x="1567" y="2848"/>
                  </a:lnTo>
                  <a:lnTo>
                    <a:pt x="1557" y="2858"/>
                  </a:lnTo>
                  <a:lnTo>
                    <a:pt x="1548" y="2867"/>
                  </a:lnTo>
                  <a:lnTo>
                    <a:pt x="1538" y="2876"/>
                  </a:lnTo>
                  <a:lnTo>
                    <a:pt x="1526" y="2885"/>
                  </a:lnTo>
                  <a:lnTo>
                    <a:pt x="1516" y="2893"/>
                  </a:lnTo>
                  <a:lnTo>
                    <a:pt x="1504" y="2900"/>
                  </a:lnTo>
                  <a:lnTo>
                    <a:pt x="1492" y="2906"/>
                  </a:lnTo>
                  <a:lnTo>
                    <a:pt x="1480" y="2913"/>
                  </a:lnTo>
                  <a:lnTo>
                    <a:pt x="1467" y="2919"/>
                  </a:lnTo>
                  <a:lnTo>
                    <a:pt x="1455" y="2924"/>
                  </a:lnTo>
                  <a:lnTo>
                    <a:pt x="1441" y="2928"/>
                  </a:lnTo>
                  <a:lnTo>
                    <a:pt x="1428" y="2932"/>
                  </a:lnTo>
                  <a:lnTo>
                    <a:pt x="1414" y="2935"/>
                  </a:lnTo>
                  <a:lnTo>
                    <a:pt x="1400" y="2938"/>
                  </a:lnTo>
                  <a:lnTo>
                    <a:pt x="1385" y="2940"/>
                  </a:lnTo>
                  <a:lnTo>
                    <a:pt x="1372" y="2941"/>
                  </a:lnTo>
                  <a:lnTo>
                    <a:pt x="1356" y="2941"/>
                  </a:lnTo>
                  <a:lnTo>
                    <a:pt x="1342" y="2941"/>
                  </a:lnTo>
                  <a:lnTo>
                    <a:pt x="1327" y="2940"/>
                  </a:lnTo>
                  <a:lnTo>
                    <a:pt x="1314" y="2938"/>
                  </a:lnTo>
                  <a:lnTo>
                    <a:pt x="1299" y="2935"/>
                  </a:lnTo>
                  <a:lnTo>
                    <a:pt x="1286" y="2932"/>
                  </a:lnTo>
                  <a:lnTo>
                    <a:pt x="1272" y="2928"/>
                  </a:lnTo>
                  <a:lnTo>
                    <a:pt x="1259" y="2924"/>
                  </a:lnTo>
                  <a:lnTo>
                    <a:pt x="1246" y="2919"/>
                  </a:lnTo>
                  <a:lnTo>
                    <a:pt x="1234" y="2913"/>
                  </a:lnTo>
                  <a:lnTo>
                    <a:pt x="1221" y="2906"/>
                  </a:lnTo>
                  <a:lnTo>
                    <a:pt x="1209" y="2900"/>
                  </a:lnTo>
                  <a:lnTo>
                    <a:pt x="1197" y="2893"/>
                  </a:lnTo>
                  <a:lnTo>
                    <a:pt x="1186" y="2885"/>
                  </a:lnTo>
                  <a:lnTo>
                    <a:pt x="1176" y="2876"/>
                  </a:lnTo>
                  <a:lnTo>
                    <a:pt x="1165" y="2867"/>
                  </a:lnTo>
                  <a:lnTo>
                    <a:pt x="1156" y="2858"/>
                  </a:lnTo>
                  <a:lnTo>
                    <a:pt x="1146" y="2848"/>
                  </a:lnTo>
                  <a:lnTo>
                    <a:pt x="1137" y="2838"/>
                  </a:lnTo>
                  <a:lnTo>
                    <a:pt x="1129" y="2827"/>
                  </a:lnTo>
                  <a:lnTo>
                    <a:pt x="1121" y="2816"/>
                  </a:lnTo>
                  <a:lnTo>
                    <a:pt x="1113" y="2804"/>
                  </a:lnTo>
                  <a:lnTo>
                    <a:pt x="1106" y="2793"/>
                  </a:lnTo>
                  <a:lnTo>
                    <a:pt x="1100" y="2780"/>
                  </a:lnTo>
                  <a:lnTo>
                    <a:pt x="1095" y="2768"/>
                  </a:lnTo>
                  <a:lnTo>
                    <a:pt x="1089" y="2754"/>
                  </a:lnTo>
                  <a:lnTo>
                    <a:pt x="1085" y="2742"/>
                  </a:lnTo>
                  <a:lnTo>
                    <a:pt x="1081" y="2728"/>
                  </a:lnTo>
                  <a:lnTo>
                    <a:pt x="1078" y="2715"/>
                  </a:lnTo>
                  <a:lnTo>
                    <a:pt x="1076" y="2700"/>
                  </a:lnTo>
                  <a:lnTo>
                    <a:pt x="1074" y="2686"/>
                  </a:lnTo>
                  <a:lnTo>
                    <a:pt x="1073" y="2671"/>
                  </a:lnTo>
                  <a:lnTo>
                    <a:pt x="1072" y="2657"/>
                  </a:lnTo>
                  <a:lnTo>
                    <a:pt x="1073" y="2643"/>
                  </a:lnTo>
                  <a:lnTo>
                    <a:pt x="1074" y="2628"/>
                  </a:lnTo>
                  <a:lnTo>
                    <a:pt x="1076" y="2615"/>
                  </a:lnTo>
                  <a:lnTo>
                    <a:pt x="1078" y="2600"/>
                  </a:lnTo>
                  <a:lnTo>
                    <a:pt x="1081" y="2587"/>
                  </a:lnTo>
                  <a:lnTo>
                    <a:pt x="1085" y="2573"/>
                  </a:lnTo>
                  <a:lnTo>
                    <a:pt x="1089" y="2560"/>
                  </a:lnTo>
                  <a:lnTo>
                    <a:pt x="1095" y="2547"/>
                  </a:lnTo>
                  <a:lnTo>
                    <a:pt x="1100" y="2534"/>
                  </a:lnTo>
                  <a:lnTo>
                    <a:pt x="1106" y="2522"/>
                  </a:lnTo>
                  <a:lnTo>
                    <a:pt x="1113" y="2510"/>
                  </a:lnTo>
                  <a:lnTo>
                    <a:pt x="1121" y="2499"/>
                  </a:lnTo>
                  <a:lnTo>
                    <a:pt x="1129" y="2487"/>
                  </a:lnTo>
                  <a:lnTo>
                    <a:pt x="1137" y="2477"/>
                  </a:lnTo>
                  <a:lnTo>
                    <a:pt x="1146" y="2467"/>
                  </a:lnTo>
                  <a:lnTo>
                    <a:pt x="1156" y="2457"/>
                  </a:lnTo>
                  <a:lnTo>
                    <a:pt x="1165" y="2447"/>
                  </a:lnTo>
                  <a:lnTo>
                    <a:pt x="1176" y="2439"/>
                  </a:lnTo>
                  <a:lnTo>
                    <a:pt x="1186" y="2430"/>
                  </a:lnTo>
                  <a:lnTo>
                    <a:pt x="1197" y="2422"/>
                  </a:lnTo>
                  <a:lnTo>
                    <a:pt x="1209" y="2415"/>
                  </a:lnTo>
                  <a:lnTo>
                    <a:pt x="1221" y="2408"/>
                  </a:lnTo>
                  <a:lnTo>
                    <a:pt x="1234" y="2401"/>
                  </a:lnTo>
                  <a:lnTo>
                    <a:pt x="1246" y="2396"/>
                  </a:lnTo>
                  <a:lnTo>
                    <a:pt x="1259" y="2391"/>
                  </a:lnTo>
                  <a:lnTo>
                    <a:pt x="1272" y="2387"/>
                  </a:lnTo>
                  <a:lnTo>
                    <a:pt x="1286" y="2383"/>
                  </a:lnTo>
                  <a:lnTo>
                    <a:pt x="1299" y="2380"/>
                  </a:lnTo>
                  <a:lnTo>
                    <a:pt x="1314" y="2376"/>
                  </a:lnTo>
                  <a:lnTo>
                    <a:pt x="1327" y="2375"/>
                  </a:lnTo>
                  <a:lnTo>
                    <a:pt x="1342" y="2374"/>
                  </a:lnTo>
                  <a:lnTo>
                    <a:pt x="1356" y="2373"/>
                  </a:lnTo>
                  <a:lnTo>
                    <a:pt x="1366" y="2373"/>
                  </a:lnTo>
                  <a:lnTo>
                    <a:pt x="1377" y="2374"/>
                  </a:lnTo>
                  <a:lnTo>
                    <a:pt x="1387" y="2375"/>
                  </a:lnTo>
                  <a:lnTo>
                    <a:pt x="1398" y="2376"/>
                  </a:lnTo>
                  <a:lnTo>
                    <a:pt x="1406" y="2350"/>
                  </a:lnTo>
                  <a:lnTo>
                    <a:pt x="1413" y="2321"/>
                  </a:lnTo>
                  <a:lnTo>
                    <a:pt x="1421" y="2291"/>
                  </a:lnTo>
                  <a:lnTo>
                    <a:pt x="1430" y="2260"/>
                  </a:lnTo>
                  <a:lnTo>
                    <a:pt x="1438" y="2228"/>
                  </a:lnTo>
                  <a:lnTo>
                    <a:pt x="1445" y="2197"/>
                  </a:lnTo>
                  <a:lnTo>
                    <a:pt x="1452" y="2166"/>
                  </a:lnTo>
                  <a:lnTo>
                    <a:pt x="1458" y="2133"/>
                  </a:lnTo>
                  <a:lnTo>
                    <a:pt x="1462" y="2100"/>
                  </a:lnTo>
                  <a:lnTo>
                    <a:pt x="1466" y="2065"/>
                  </a:lnTo>
                  <a:lnTo>
                    <a:pt x="1468" y="2030"/>
                  </a:lnTo>
                  <a:lnTo>
                    <a:pt x="1469" y="1991"/>
                  </a:lnTo>
                  <a:lnTo>
                    <a:pt x="1469" y="1953"/>
                  </a:lnTo>
                  <a:lnTo>
                    <a:pt x="1467" y="1913"/>
                  </a:lnTo>
                  <a:lnTo>
                    <a:pt x="1464" y="1871"/>
                  </a:lnTo>
                  <a:lnTo>
                    <a:pt x="1461" y="1830"/>
                  </a:lnTo>
                  <a:lnTo>
                    <a:pt x="1457" y="1789"/>
                  </a:lnTo>
                  <a:lnTo>
                    <a:pt x="1452" y="1747"/>
                  </a:lnTo>
                  <a:lnTo>
                    <a:pt x="1446" y="1708"/>
                  </a:lnTo>
                  <a:lnTo>
                    <a:pt x="1442" y="1671"/>
                  </a:lnTo>
                  <a:lnTo>
                    <a:pt x="1441" y="1666"/>
                  </a:lnTo>
                  <a:lnTo>
                    <a:pt x="1441" y="1665"/>
                  </a:lnTo>
                  <a:lnTo>
                    <a:pt x="1441" y="1664"/>
                  </a:lnTo>
                  <a:lnTo>
                    <a:pt x="1439" y="1652"/>
                  </a:lnTo>
                  <a:lnTo>
                    <a:pt x="1439" y="1651"/>
                  </a:lnTo>
                  <a:lnTo>
                    <a:pt x="1435" y="1618"/>
                  </a:lnTo>
                  <a:lnTo>
                    <a:pt x="1431" y="1587"/>
                  </a:lnTo>
                  <a:lnTo>
                    <a:pt x="1427" y="1558"/>
                  </a:lnTo>
                  <a:lnTo>
                    <a:pt x="1421" y="1531"/>
                  </a:lnTo>
                  <a:lnTo>
                    <a:pt x="1416" y="1505"/>
                  </a:lnTo>
                  <a:lnTo>
                    <a:pt x="1411" y="1480"/>
                  </a:lnTo>
                  <a:lnTo>
                    <a:pt x="1405" y="1457"/>
                  </a:lnTo>
                  <a:lnTo>
                    <a:pt x="1398" y="1436"/>
                  </a:lnTo>
                  <a:lnTo>
                    <a:pt x="1389" y="1413"/>
                  </a:lnTo>
                  <a:lnTo>
                    <a:pt x="1379" y="1392"/>
                  </a:lnTo>
                  <a:lnTo>
                    <a:pt x="1366" y="1371"/>
                  </a:lnTo>
                  <a:lnTo>
                    <a:pt x="1353" y="1352"/>
                  </a:lnTo>
                  <a:lnTo>
                    <a:pt x="1335" y="1331"/>
                  </a:lnTo>
                  <a:lnTo>
                    <a:pt x="1317" y="1309"/>
                  </a:lnTo>
                  <a:lnTo>
                    <a:pt x="1293" y="1285"/>
                  </a:lnTo>
                  <a:lnTo>
                    <a:pt x="1267" y="1261"/>
                  </a:lnTo>
                  <a:lnTo>
                    <a:pt x="1237" y="1233"/>
                  </a:lnTo>
                  <a:lnTo>
                    <a:pt x="1204" y="1204"/>
                  </a:lnTo>
                  <a:lnTo>
                    <a:pt x="1169" y="1175"/>
                  </a:lnTo>
                  <a:lnTo>
                    <a:pt x="1134" y="1145"/>
                  </a:lnTo>
                  <a:lnTo>
                    <a:pt x="1111" y="1166"/>
                  </a:lnTo>
                  <a:lnTo>
                    <a:pt x="1087" y="1186"/>
                  </a:lnTo>
                  <a:lnTo>
                    <a:pt x="1062" y="1206"/>
                  </a:lnTo>
                  <a:lnTo>
                    <a:pt x="1037" y="1223"/>
                  </a:lnTo>
                  <a:lnTo>
                    <a:pt x="1010" y="1240"/>
                  </a:lnTo>
                  <a:lnTo>
                    <a:pt x="982" y="1255"/>
                  </a:lnTo>
                  <a:lnTo>
                    <a:pt x="954" y="1270"/>
                  </a:lnTo>
                  <a:lnTo>
                    <a:pt x="924" y="1283"/>
                  </a:lnTo>
                  <a:lnTo>
                    <a:pt x="894" y="1295"/>
                  </a:lnTo>
                  <a:lnTo>
                    <a:pt x="863" y="1304"/>
                  </a:lnTo>
                  <a:lnTo>
                    <a:pt x="832" y="1313"/>
                  </a:lnTo>
                  <a:lnTo>
                    <a:pt x="801" y="1321"/>
                  </a:lnTo>
                  <a:lnTo>
                    <a:pt x="768" y="1326"/>
                  </a:lnTo>
                  <a:lnTo>
                    <a:pt x="736" y="1330"/>
                  </a:lnTo>
                  <a:lnTo>
                    <a:pt x="702" y="1333"/>
                  </a:lnTo>
                  <a:lnTo>
                    <a:pt x="668" y="1333"/>
                  </a:lnTo>
                  <a:lnTo>
                    <a:pt x="634" y="1333"/>
                  </a:lnTo>
                  <a:lnTo>
                    <a:pt x="600" y="1330"/>
                  </a:lnTo>
                  <a:lnTo>
                    <a:pt x="567" y="1326"/>
                  </a:lnTo>
                  <a:lnTo>
                    <a:pt x="533" y="1320"/>
                  </a:lnTo>
                  <a:lnTo>
                    <a:pt x="501" y="1312"/>
                  </a:lnTo>
                  <a:lnTo>
                    <a:pt x="469" y="1303"/>
                  </a:lnTo>
                  <a:lnTo>
                    <a:pt x="439" y="1293"/>
                  </a:lnTo>
                  <a:lnTo>
                    <a:pt x="408" y="1281"/>
                  </a:lnTo>
                  <a:lnTo>
                    <a:pt x="379" y="1268"/>
                  </a:lnTo>
                  <a:lnTo>
                    <a:pt x="350" y="1253"/>
                  </a:lnTo>
                  <a:lnTo>
                    <a:pt x="322" y="1237"/>
                  </a:lnTo>
                  <a:lnTo>
                    <a:pt x="295" y="1219"/>
                  </a:lnTo>
                  <a:lnTo>
                    <a:pt x="269" y="1201"/>
                  </a:lnTo>
                  <a:lnTo>
                    <a:pt x="243" y="1181"/>
                  </a:lnTo>
                  <a:lnTo>
                    <a:pt x="219" y="1160"/>
                  </a:lnTo>
                  <a:lnTo>
                    <a:pt x="196" y="1138"/>
                  </a:lnTo>
                  <a:lnTo>
                    <a:pt x="173" y="1115"/>
                  </a:lnTo>
                  <a:lnTo>
                    <a:pt x="153" y="1091"/>
                  </a:lnTo>
                  <a:lnTo>
                    <a:pt x="133" y="1066"/>
                  </a:lnTo>
                  <a:lnTo>
                    <a:pt x="114" y="1039"/>
                  </a:lnTo>
                  <a:lnTo>
                    <a:pt x="97" y="1012"/>
                  </a:lnTo>
                  <a:lnTo>
                    <a:pt x="81" y="984"/>
                  </a:lnTo>
                  <a:lnTo>
                    <a:pt x="65" y="956"/>
                  </a:lnTo>
                  <a:lnTo>
                    <a:pt x="52" y="926"/>
                  </a:lnTo>
                  <a:lnTo>
                    <a:pt x="41" y="896"/>
                  </a:lnTo>
                  <a:lnTo>
                    <a:pt x="30" y="865"/>
                  </a:lnTo>
                  <a:lnTo>
                    <a:pt x="21" y="833"/>
                  </a:lnTo>
                  <a:lnTo>
                    <a:pt x="14" y="801"/>
                  </a:lnTo>
                  <a:lnTo>
                    <a:pt x="7" y="768"/>
                  </a:lnTo>
                  <a:lnTo>
                    <a:pt x="3" y="735"/>
                  </a:lnTo>
                  <a:lnTo>
                    <a:pt x="1" y="701"/>
                  </a:lnTo>
                  <a:lnTo>
                    <a:pt x="0" y="666"/>
                  </a:lnTo>
                  <a:lnTo>
                    <a:pt x="1" y="632"/>
                  </a:lnTo>
                  <a:lnTo>
                    <a:pt x="3" y="598"/>
                  </a:lnTo>
                  <a:lnTo>
                    <a:pt x="7" y="565"/>
                  </a:lnTo>
                  <a:lnTo>
                    <a:pt x="14" y="532"/>
                  </a:lnTo>
                  <a:lnTo>
                    <a:pt x="21" y="500"/>
                  </a:lnTo>
                  <a:lnTo>
                    <a:pt x="30" y="469"/>
                  </a:lnTo>
                  <a:lnTo>
                    <a:pt x="41" y="438"/>
                  </a:lnTo>
                  <a:lnTo>
                    <a:pt x="52" y="407"/>
                  </a:lnTo>
                  <a:lnTo>
                    <a:pt x="65" y="378"/>
                  </a:lnTo>
                  <a:lnTo>
                    <a:pt x="81" y="349"/>
                  </a:lnTo>
                  <a:lnTo>
                    <a:pt x="97" y="321"/>
                  </a:lnTo>
                  <a:lnTo>
                    <a:pt x="114" y="294"/>
                  </a:lnTo>
                  <a:lnTo>
                    <a:pt x="133" y="268"/>
                  </a:lnTo>
                  <a:lnTo>
                    <a:pt x="153" y="242"/>
                  </a:lnTo>
                  <a:lnTo>
                    <a:pt x="173" y="218"/>
                  </a:lnTo>
                  <a:lnTo>
                    <a:pt x="196" y="195"/>
                  </a:lnTo>
                  <a:lnTo>
                    <a:pt x="219" y="173"/>
                  </a:lnTo>
                  <a:lnTo>
                    <a:pt x="243" y="152"/>
                  </a:lnTo>
                  <a:lnTo>
                    <a:pt x="269" y="132"/>
                  </a:lnTo>
                  <a:lnTo>
                    <a:pt x="295" y="114"/>
                  </a:lnTo>
                  <a:lnTo>
                    <a:pt x="322" y="96"/>
                  </a:lnTo>
                  <a:lnTo>
                    <a:pt x="350" y="81"/>
                  </a:lnTo>
                  <a:lnTo>
                    <a:pt x="379" y="65"/>
                  </a:lnTo>
                  <a:lnTo>
                    <a:pt x="408" y="53"/>
                  </a:lnTo>
                  <a:lnTo>
                    <a:pt x="439" y="40"/>
                  </a:lnTo>
                  <a:lnTo>
                    <a:pt x="469" y="30"/>
                  </a:lnTo>
                  <a:lnTo>
                    <a:pt x="501" y="21"/>
                  </a:lnTo>
                  <a:lnTo>
                    <a:pt x="533" y="13"/>
                  </a:lnTo>
                  <a:lnTo>
                    <a:pt x="567" y="7"/>
                  </a:lnTo>
                  <a:lnTo>
                    <a:pt x="600" y="3"/>
                  </a:lnTo>
                  <a:lnTo>
                    <a:pt x="634" y="1"/>
                  </a:lnTo>
                  <a:lnTo>
                    <a:pt x="668" y="0"/>
                  </a:lnTo>
                  <a:close/>
                  <a:moveTo>
                    <a:pt x="1524" y="1176"/>
                  </a:moveTo>
                  <a:lnTo>
                    <a:pt x="1533" y="1182"/>
                  </a:lnTo>
                  <a:lnTo>
                    <a:pt x="1543" y="1187"/>
                  </a:lnTo>
                  <a:lnTo>
                    <a:pt x="1553" y="1192"/>
                  </a:lnTo>
                  <a:lnTo>
                    <a:pt x="1565" y="1197"/>
                  </a:lnTo>
                  <a:lnTo>
                    <a:pt x="1576" y="1201"/>
                  </a:lnTo>
                  <a:lnTo>
                    <a:pt x="1587" y="1205"/>
                  </a:lnTo>
                  <a:lnTo>
                    <a:pt x="1599" y="1207"/>
                  </a:lnTo>
                  <a:lnTo>
                    <a:pt x="1611" y="1210"/>
                  </a:lnTo>
                  <a:lnTo>
                    <a:pt x="1637" y="1213"/>
                  </a:lnTo>
                  <a:lnTo>
                    <a:pt x="1663" y="1214"/>
                  </a:lnTo>
                  <a:lnTo>
                    <a:pt x="1689" y="1214"/>
                  </a:lnTo>
                  <a:lnTo>
                    <a:pt x="1716" y="1213"/>
                  </a:lnTo>
                  <a:lnTo>
                    <a:pt x="1742" y="1211"/>
                  </a:lnTo>
                  <a:lnTo>
                    <a:pt x="1768" y="1208"/>
                  </a:lnTo>
                  <a:lnTo>
                    <a:pt x="1792" y="1204"/>
                  </a:lnTo>
                  <a:lnTo>
                    <a:pt x="1815" y="1200"/>
                  </a:lnTo>
                  <a:lnTo>
                    <a:pt x="1836" y="1194"/>
                  </a:lnTo>
                  <a:lnTo>
                    <a:pt x="1856" y="1190"/>
                  </a:lnTo>
                  <a:lnTo>
                    <a:pt x="1873" y="1186"/>
                  </a:lnTo>
                  <a:lnTo>
                    <a:pt x="1886" y="1183"/>
                  </a:lnTo>
                  <a:lnTo>
                    <a:pt x="1906" y="1178"/>
                  </a:lnTo>
                  <a:lnTo>
                    <a:pt x="1916" y="1177"/>
                  </a:lnTo>
                  <a:lnTo>
                    <a:pt x="1919" y="1178"/>
                  </a:lnTo>
                  <a:lnTo>
                    <a:pt x="1922" y="1179"/>
                  </a:lnTo>
                  <a:lnTo>
                    <a:pt x="1924" y="1182"/>
                  </a:lnTo>
                  <a:lnTo>
                    <a:pt x="1925" y="1186"/>
                  </a:lnTo>
                  <a:lnTo>
                    <a:pt x="1930" y="1197"/>
                  </a:lnTo>
                  <a:lnTo>
                    <a:pt x="1935" y="1212"/>
                  </a:lnTo>
                  <a:lnTo>
                    <a:pt x="1940" y="1225"/>
                  </a:lnTo>
                  <a:lnTo>
                    <a:pt x="1945" y="1237"/>
                  </a:lnTo>
                  <a:lnTo>
                    <a:pt x="1950" y="1248"/>
                  </a:lnTo>
                  <a:lnTo>
                    <a:pt x="1950" y="1249"/>
                  </a:lnTo>
                  <a:lnTo>
                    <a:pt x="1953" y="1247"/>
                  </a:lnTo>
                  <a:lnTo>
                    <a:pt x="1972" y="1231"/>
                  </a:lnTo>
                  <a:lnTo>
                    <a:pt x="1993" y="1214"/>
                  </a:lnTo>
                  <a:lnTo>
                    <a:pt x="2020" y="1190"/>
                  </a:lnTo>
                  <a:lnTo>
                    <a:pt x="2035" y="1177"/>
                  </a:lnTo>
                  <a:lnTo>
                    <a:pt x="2048" y="1161"/>
                  </a:lnTo>
                  <a:lnTo>
                    <a:pt x="2063" y="1145"/>
                  </a:lnTo>
                  <a:lnTo>
                    <a:pt x="2076" y="1127"/>
                  </a:lnTo>
                  <a:lnTo>
                    <a:pt x="2090" y="1109"/>
                  </a:lnTo>
                  <a:lnTo>
                    <a:pt x="2101" y="1090"/>
                  </a:lnTo>
                  <a:lnTo>
                    <a:pt x="2112" y="1071"/>
                  </a:lnTo>
                  <a:lnTo>
                    <a:pt x="2122" y="1053"/>
                  </a:lnTo>
                  <a:lnTo>
                    <a:pt x="2138" y="1017"/>
                  </a:lnTo>
                  <a:lnTo>
                    <a:pt x="2150" y="990"/>
                  </a:lnTo>
                  <a:lnTo>
                    <a:pt x="2161" y="965"/>
                  </a:lnTo>
                  <a:lnTo>
                    <a:pt x="2162" y="961"/>
                  </a:lnTo>
                  <a:lnTo>
                    <a:pt x="2159" y="961"/>
                  </a:lnTo>
                  <a:lnTo>
                    <a:pt x="2137" y="967"/>
                  </a:lnTo>
                  <a:lnTo>
                    <a:pt x="2114" y="972"/>
                  </a:lnTo>
                  <a:lnTo>
                    <a:pt x="2084" y="979"/>
                  </a:lnTo>
                  <a:lnTo>
                    <a:pt x="2050" y="985"/>
                  </a:lnTo>
                  <a:lnTo>
                    <a:pt x="2013" y="990"/>
                  </a:lnTo>
                  <a:lnTo>
                    <a:pt x="1974" y="994"/>
                  </a:lnTo>
                  <a:lnTo>
                    <a:pt x="1938" y="996"/>
                  </a:lnTo>
                  <a:lnTo>
                    <a:pt x="1907" y="996"/>
                  </a:lnTo>
                  <a:lnTo>
                    <a:pt x="1883" y="996"/>
                  </a:lnTo>
                  <a:lnTo>
                    <a:pt x="1860" y="996"/>
                  </a:lnTo>
                  <a:lnTo>
                    <a:pt x="1857" y="996"/>
                  </a:lnTo>
                  <a:lnTo>
                    <a:pt x="1857" y="998"/>
                  </a:lnTo>
                  <a:lnTo>
                    <a:pt x="1862" y="1011"/>
                  </a:lnTo>
                  <a:lnTo>
                    <a:pt x="1868" y="1025"/>
                  </a:lnTo>
                  <a:lnTo>
                    <a:pt x="1874" y="1041"/>
                  </a:lnTo>
                  <a:lnTo>
                    <a:pt x="1880" y="1058"/>
                  </a:lnTo>
                  <a:lnTo>
                    <a:pt x="1884" y="1072"/>
                  </a:lnTo>
                  <a:lnTo>
                    <a:pt x="1889" y="1085"/>
                  </a:lnTo>
                  <a:lnTo>
                    <a:pt x="1890" y="1087"/>
                  </a:lnTo>
                  <a:lnTo>
                    <a:pt x="1887" y="1088"/>
                  </a:lnTo>
                  <a:lnTo>
                    <a:pt x="1870" y="1089"/>
                  </a:lnTo>
                  <a:lnTo>
                    <a:pt x="1850" y="1091"/>
                  </a:lnTo>
                  <a:lnTo>
                    <a:pt x="1822" y="1092"/>
                  </a:lnTo>
                  <a:lnTo>
                    <a:pt x="1803" y="1092"/>
                  </a:lnTo>
                  <a:lnTo>
                    <a:pt x="1782" y="1091"/>
                  </a:lnTo>
                  <a:lnTo>
                    <a:pt x="1759" y="1088"/>
                  </a:lnTo>
                  <a:lnTo>
                    <a:pt x="1732" y="1085"/>
                  </a:lnTo>
                  <a:lnTo>
                    <a:pt x="1702" y="1079"/>
                  </a:lnTo>
                  <a:lnTo>
                    <a:pt x="1669" y="1073"/>
                  </a:lnTo>
                  <a:lnTo>
                    <a:pt x="1636" y="1066"/>
                  </a:lnTo>
                  <a:lnTo>
                    <a:pt x="1602" y="1058"/>
                  </a:lnTo>
                  <a:lnTo>
                    <a:pt x="1570" y="1050"/>
                  </a:lnTo>
                  <a:lnTo>
                    <a:pt x="1539" y="1043"/>
                  </a:lnTo>
                  <a:lnTo>
                    <a:pt x="1512" y="1036"/>
                  </a:lnTo>
                  <a:lnTo>
                    <a:pt x="1488" y="1030"/>
                  </a:lnTo>
                  <a:lnTo>
                    <a:pt x="1456" y="1023"/>
                  </a:lnTo>
                  <a:lnTo>
                    <a:pt x="1439" y="1018"/>
                  </a:lnTo>
                  <a:lnTo>
                    <a:pt x="1433" y="1016"/>
                  </a:lnTo>
                  <a:lnTo>
                    <a:pt x="1434" y="1020"/>
                  </a:lnTo>
                  <a:lnTo>
                    <a:pt x="1443" y="1047"/>
                  </a:lnTo>
                  <a:lnTo>
                    <a:pt x="1448" y="1061"/>
                  </a:lnTo>
                  <a:lnTo>
                    <a:pt x="1454" y="1075"/>
                  </a:lnTo>
                  <a:lnTo>
                    <a:pt x="1461" y="1093"/>
                  </a:lnTo>
                  <a:lnTo>
                    <a:pt x="1470" y="1111"/>
                  </a:lnTo>
                  <a:lnTo>
                    <a:pt x="1481" y="1128"/>
                  </a:lnTo>
                  <a:lnTo>
                    <a:pt x="1493" y="1146"/>
                  </a:lnTo>
                  <a:lnTo>
                    <a:pt x="1500" y="1154"/>
                  </a:lnTo>
                  <a:lnTo>
                    <a:pt x="1508" y="1161"/>
                  </a:lnTo>
                  <a:lnTo>
                    <a:pt x="1516" y="1168"/>
                  </a:lnTo>
                  <a:lnTo>
                    <a:pt x="1524" y="1176"/>
                  </a:lnTo>
                  <a:close/>
                  <a:moveTo>
                    <a:pt x="2147" y="1514"/>
                  </a:moveTo>
                  <a:lnTo>
                    <a:pt x="2136" y="1518"/>
                  </a:lnTo>
                  <a:lnTo>
                    <a:pt x="2126" y="1524"/>
                  </a:lnTo>
                  <a:lnTo>
                    <a:pt x="2117" y="1529"/>
                  </a:lnTo>
                  <a:lnTo>
                    <a:pt x="2106" y="1536"/>
                  </a:lnTo>
                  <a:lnTo>
                    <a:pt x="2097" y="1543"/>
                  </a:lnTo>
                  <a:lnTo>
                    <a:pt x="2087" y="1550"/>
                  </a:lnTo>
                  <a:lnTo>
                    <a:pt x="2078" y="1559"/>
                  </a:lnTo>
                  <a:lnTo>
                    <a:pt x="2070" y="1568"/>
                  </a:lnTo>
                  <a:lnTo>
                    <a:pt x="2053" y="1587"/>
                  </a:lnTo>
                  <a:lnTo>
                    <a:pt x="2037" y="1607"/>
                  </a:lnTo>
                  <a:lnTo>
                    <a:pt x="2022" y="1629"/>
                  </a:lnTo>
                  <a:lnTo>
                    <a:pt x="2009" y="1652"/>
                  </a:lnTo>
                  <a:lnTo>
                    <a:pt x="1996" y="1675"/>
                  </a:lnTo>
                  <a:lnTo>
                    <a:pt x="1985" y="1698"/>
                  </a:lnTo>
                  <a:lnTo>
                    <a:pt x="1974" y="1720"/>
                  </a:lnTo>
                  <a:lnTo>
                    <a:pt x="1965" y="1742"/>
                  </a:lnTo>
                  <a:lnTo>
                    <a:pt x="1957" y="1763"/>
                  </a:lnTo>
                  <a:lnTo>
                    <a:pt x="1950" y="1781"/>
                  </a:lnTo>
                  <a:lnTo>
                    <a:pt x="1944" y="1797"/>
                  </a:lnTo>
                  <a:lnTo>
                    <a:pt x="1939" y="1810"/>
                  </a:lnTo>
                  <a:lnTo>
                    <a:pt x="1932" y="1830"/>
                  </a:lnTo>
                  <a:lnTo>
                    <a:pt x="1928" y="1839"/>
                  </a:lnTo>
                  <a:lnTo>
                    <a:pt x="1925" y="1841"/>
                  </a:lnTo>
                  <a:lnTo>
                    <a:pt x="1923" y="1841"/>
                  </a:lnTo>
                  <a:lnTo>
                    <a:pt x="1918" y="1841"/>
                  </a:lnTo>
                  <a:lnTo>
                    <a:pt x="1914" y="1840"/>
                  </a:lnTo>
                  <a:lnTo>
                    <a:pt x="1903" y="1838"/>
                  </a:lnTo>
                  <a:lnTo>
                    <a:pt x="1888" y="1835"/>
                  </a:lnTo>
                  <a:lnTo>
                    <a:pt x="1874" y="1831"/>
                  </a:lnTo>
                  <a:lnTo>
                    <a:pt x="1861" y="1829"/>
                  </a:lnTo>
                  <a:lnTo>
                    <a:pt x="1850" y="1826"/>
                  </a:lnTo>
                  <a:lnTo>
                    <a:pt x="1848" y="1826"/>
                  </a:lnTo>
                  <a:lnTo>
                    <a:pt x="1849" y="1830"/>
                  </a:lnTo>
                  <a:lnTo>
                    <a:pt x="1851" y="1855"/>
                  </a:lnTo>
                  <a:lnTo>
                    <a:pt x="1853" y="1882"/>
                  </a:lnTo>
                  <a:lnTo>
                    <a:pt x="1858" y="1917"/>
                  </a:lnTo>
                  <a:lnTo>
                    <a:pt x="1862" y="1937"/>
                  </a:lnTo>
                  <a:lnTo>
                    <a:pt x="1867" y="1957"/>
                  </a:lnTo>
                  <a:lnTo>
                    <a:pt x="1873" y="1978"/>
                  </a:lnTo>
                  <a:lnTo>
                    <a:pt x="1879" y="1999"/>
                  </a:lnTo>
                  <a:lnTo>
                    <a:pt x="1887" y="2019"/>
                  </a:lnTo>
                  <a:lnTo>
                    <a:pt x="1897" y="2040"/>
                  </a:lnTo>
                  <a:lnTo>
                    <a:pt x="1907" y="2060"/>
                  </a:lnTo>
                  <a:lnTo>
                    <a:pt x="1916" y="2078"/>
                  </a:lnTo>
                  <a:lnTo>
                    <a:pt x="1936" y="2110"/>
                  </a:lnTo>
                  <a:lnTo>
                    <a:pt x="1952" y="2136"/>
                  </a:lnTo>
                  <a:lnTo>
                    <a:pt x="1967" y="2159"/>
                  </a:lnTo>
                  <a:lnTo>
                    <a:pt x="1969" y="2163"/>
                  </a:lnTo>
                  <a:lnTo>
                    <a:pt x="1970" y="2160"/>
                  </a:lnTo>
                  <a:lnTo>
                    <a:pt x="1979" y="2139"/>
                  </a:lnTo>
                  <a:lnTo>
                    <a:pt x="1987" y="2117"/>
                  </a:lnTo>
                  <a:lnTo>
                    <a:pt x="1998" y="2089"/>
                  </a:lnTo>
                  <a:lnTo>
                    <a:pt x="2013" y="2057"/>
                  </a:lnTo>
                  <a:lnTo>
                    <a:pt x="2029" y="2022"/>
                  </a:lnTo>
                  <a:lnTo>
                    <a:pt x="2048" y="1988"/>
                  </a:lnTo>
                  <a:lnTo>
                    <a:pt x="2066" y="1958"/>
                  </a:lnTo>
                  <a:lnTo>
                    <a:pt x="2083" y="1931"/>
                  </a:lnTo>
                  <a:lnTo>
                    <a:pt x="2096" y="1912"/>
                  </a:lnTo>
                  <a:lnTo>
                    <a:pt x="2109" y="1893"/>
                  </a:lnTo>
                  <a:lnTo>
                    <a:pt x="2110" y="1890"/>
                  </a:lnTo>
                  <a:lnTo>
                    <a:pt x="2109" y="1890"/>
                  </a:lnTo>
                  <a:lnTo>
                    <a:pt x="2095" y="1886"/>
                  </a:lnTo>
                  <a:lnTo>
                    <a:pt x="2081" y="1883"/>
                  </a:lnTo>
                  <a:lnTo>
                    <a:pt x="2064" y="1879"/>
                  </a:lnTo>
                  <a:lnTo>
                    <a:pt x="2046" y="1874"/>
                  </a:lnTo>
                  <a:lnTo>
                    <a:pt x="2033" y="1870"/>
                  </a:lnTo>
                  <a:lnTo>
                    <a:pt x="2019" y="1867"/>
                  </a:lnTo>
                  <a:lnTo>
                    <a:pt x="2017" y="1867"/>
                  </a:lnTo>
                  <a:lnTo>
                    <a:pt x="2018" y="1865"/>
                  </a:lnTo>
                  <a:lnTo>
                    <a:pt x="2026" y="1849"/>
                  </a:lnTo>
                  <a:lnTo>
                    <a:pt x="2036" y="1832"/>
                  </a:lnTo>
                  <a:lnTo>
                    <a:pt x="2050" y="1807"/>
                  </a:lnTo>
                  <a:lnTo>
                    <a:pt x="2061" y="1793"/>
                  </a:lnTo>
                  <a:lnTo>
                    <a:pt x="2074" y="1776"/>
                  </a:lnTo>
                  <a:lnTo>
                    <a:pt x="2089" y="1757"/>
                  </a:lnTo>
                  <a:lnTo>
                    <a:pt x="2107" y="1737"/>
                  </a:lnTo>
                  <a:lnTo>
                    <a:pt x="2128" y="1715"/>
                  </a:lnTo>
                  <a:lnTo>
                    <a:pt x="2151" y="1692"/>
                  </a:lnTo>
                  <a:lnTo>
                    <a:pt x="2176" y="1668"/>
                  </a:lnTo>
                  <a:lnTo>
                    <a:pt x="2201" y="1645"/>
                  </a:lnTo>
                  <a:lnTo>
                    <a:pt x="2225" y="1622"/>
                  </a:lnTo>
                  <a:lnTo>
                    <a:pt x="2248" y="1600"/>
                  </a:lnTo>
                  <a:lnTo>
                    <a:pt x="2270" y="1581"/>
                  </a:lnTo>
                  <a:lnTo>
                    <a:pt x="2288" y="1565"/>
                  </a:lnTo>
                  <a:lnTo>
                    <a:pt x="2313" y="1543"/>
                  </a:lnTo>
                  <a:lnTo>
                    <a:pt x="2325" y="1532"/>
                  </a:lnTo>
                  <a:lnTo>
                    <a:pt x="2329" y="1528"/>
                  </a:lnTo>
                  <a:lnTo>
                    <a:pt x="2330" y="1527"/>
                  </a:lnTo>
                  <a:lnTo>
                    <a:pt x="2326" y="1526"/>
                  </a:lnTo>
                  <a:lnTo>
                    <a:pt x="2317" y="1524"/>
                  </a:lnTo>
                  <a:lnTo>
                    <a:pt x="2298" y="1518"/>
                  </a:lnTo>
                  <a:lnTo>
                    <a:pt x="2285" y="1515"/>
                  </a:lnTo>
                  <a:lnTo>
                    <a:pt x="2269" y="1512"/>
                  </a:lnTo>
                  <a:lnTo>
                    <a:pt x="2251" y="1508"/>
                  </a:lnTo>
                  <a:lnTo>
                    <a:pt x="2232" y="1506"/>
                  </a:lnTo>
                  <a:lnTo>
                    <a:pt x="2211" y="1505"/>
                  </a:lnTo>
                  <a:lnTo>
                    <a:pt x="2189" y="1505"/>
                  </a:lnTo>
                  <a:lnTo>
                    <a:pt x="2179" y="1506"/>
                  </a:lnTo>
                  <a:lnTo>
                    <a:pt x="2167" y="1508"/>
                  </a:lnTo>
                  <a:lnTo>
                    <a:pt x="2157" y="1511"/>
                  </a:lnTo>
                  <a:lnTo>
                    <a:pt x="2147" y="1514"/>
                  </a:lnTo>
                  <a:close/>
                  <a:moveTo>
                    <a:pt x="1312" y="2009"/>
                  </a:moveTo>
                  <a:lnTo>
                    <a:pt x="1318" y="1999"/>
                  </a:lnTo>
                  <a:lnTo>
                    <a:pt x="1323" y="1988"/>
                  </a:lnTo>
                  <a:lnTo>
                    <a:pt x="1327" y="1978"/>
                  </a:lnTo>
                  <a:lnTo>
                    <a:pt x="1330" y="1967"/>
                  </a:lnTo>
                  <a:lnTo>
                    <a:pt x="1332" y="1955"/>
                  </a:lnTo>
                  <a:lnTo>
                    <a:pt x="1335" y="1943"/>
                  </a:lnTo>
                  <a:lnTo>
                    <a:pt x="1336" y="1931"/>
                  </a:lnTo>
                  <a:lnTo>
                    <a:pt x="1337" y="1919"/>
                  </a:lnTo>
                  <a:lnTo>
                    <a:pt x="1338" y="1893"/>
                  </a:lnTo>
                  <a:lnTo>
                    <a:pt x="1337" y="1867"/>
                  </a:lnTo>
                  <a:lnTo>
                    <a:pt x="1334" y="1840"/>
                  </a:lnTo>
                  <a:lnTo>
                    <a:pt x="1331" y="1814"/>
                  </a:lnTo>
                  <a:lnTo>
                    <a:pt x="1326" y="1789"/>
                  </a:lnTo>
                  <a:lnTo>
                    <a:pt x="1320" y="1764"/>
                  </a:lnTo>
                  <a:lnTo>
                    <a:pt x="1314" y="1740"/>
                  </a:lnTo>
                  <a:lnTo>
                    <a:pt x="1306" y="1717"/>
                  </a:lnTo>
                  <a:lnTo>
                    <a:pt x="1300" y="1696"/>
                  </a:lnTo>
                  <a:lnTo>
                    <a:pt x="1294" y="1678"/>
                  </a:lnTo>
                  <a:lnTo>
                    <a:pt x="1288" y="1662"/>
                  </a:lnTo>
                  <a:lnTo>
                    <a:pt x="1282" y="1649"/>
                  </a:lnTo>
                  <a:lnTo>
                    <a:pt x="1276" y="1629"/>
                  </a:lnTo>
                  <a:lnTo>
                    <a:pt x="1273" y="1619"/>
                  </a:lnTo>
                  <a:lnTo>
                    <a:pt x="1274" y="1616"/>
                  </a:lnTo>
                  <a:lnTo>
                    <a:pt x="1276" y="1614"/>
                  </a:lnTo>
                  <a:lnTo>
                    <a:pt x="1278" y="1612"/>
                  </a:lnTo>
                  <a:lnTo>
                    <a:pt x="1282" y="1609"/>
                  </a:lnTo>
                  <a:lnTo>
                    <a:pt x="1294" y="1604"/>
                  </a:lnTo>
                  <a:lnTo>
                    <a:pt x="1306" y="1597"/>
                  </a:lnTo>
                  <a:lnTo>
                    <a:pt x="1320" y="1591"/>
                  </a:lnTo>
                  <a:lnTo>
                    <a:pt x="1331" y="1585"/>
                  </a:lnTo>
                  <a:lnTo>
                    <a:pt x="1342" y="1579"/>
                  </a:lnTo>
                  <a:lnTo>
                    <a:pt x="1343" y="1578"/>
                  </a:lnTo>
                  <a:lnTo>
                    <a:pt x="1341" y="1576"/>
                  </a:lnTo>
                  <a:lnTo>
                    <a:pt x="1322" y="1558"/>
                  </a:lnTo>
                  <a:lnTo>
                    <a:pt x="1303" y="1539"/>
                  </a:lnTo>
                  <a:lnTo>
                    <a:pt x="1276" y="1515"/>
                  </a:lnTo>
                  <a:lnTo>
                    <a:pt x="1262" y="1503"/>
                  </a:lnTo>
                  <a:lnTo>
                    <a:pt x="1245" y="1489"/>
                  </a:lnTo>
                  <a:lnTo>
                    <a:pt x="1227" y="1477"/>
                  </a:lnTo>
                  <a:lnTo>
                    <a:pt x="1208" y="1466"/>
                  </a:lnTo>
                  <a:lnTo>
                    <a:pt x="1188" y="1454"/>
                  </a:lnTo>
                  <a:lnTo>
                    <a:pt x="1168" y="1445"/>
                  </a:lnTo>
                  <a:lnTo>
                    <a:pt x="1149" y="1436"/>
                  </a:lnTo>
                  <a:lnTo>
                    <a:pt x="1129" y="1428"/>
                  </a:lnTo>
                  <a:lnTo>
                    <a:pt x="1093" y="1416"/>
                  </a:lnTo>
                  <a:lnTo>
                    <a:pt x="1065" y="1407"/>
                  </a:lnTo>
                  <a:lnTo>
                    <a:pt x="1038" y="1398"/>
                  </a:lnTo>
                  <a:lnTo>
                    <a:pt x="1033" y="1397"/>
                  </a:lnTo>
                  <a:lnTo>
                    <a:pt x="1034" y="1400"/>
                  </a:lnTo>
                  <a:lnTo>
                    <a:pt x="1042" y="1421"/>
                  </a:lnTo>
                  <a:lnTo>
                    <a:pt x="1049" y="1443"/>
                  </a:lnTo>
                  <a:lnTo>
                    <a:pt x="1059" y="1473"/>
                  </a:lnTo>
                  <a:lnTo>
                    <a:pt x="1069" y="1506"/>
                  </a:lnTo>
                  <a:lnTo>
                    <a:pt x="1078" y="1543"/>
                  </a:lnTo>
                  <a:lnTo>
                    <a:pt x="1085" y="1580"/>
                  </a:lnTo>
                  <a:lnTo>
                    <a:pt x="1090" y="1616"/>
                  </a:lnTo>
                  <a:lnTo>
                    <a:pt x="1095" y="1647"/>
                  </a:lnTo>
                  <a:lnTo>
                    <a:pt x="1097" y="1671"/>
                  </a:lnTo>
                  <a:lnTo>
                    <a:pt x="1100" y="1693"/>
                  </a:lnTo>
                  <a:lnTo>
                    <a:pt x="1100" y="1696"/>
                  </a:lnTo>
                  <a:lnTo>
                    <a:pt x="1102" y="1696"/>
                  </a:lnTo>
                  <a:lnTo>
                    <a:pt x="1114" y="1690"/>
                  </a:lnTo>
                  <a:lnTo>
                    <a:pt x="1128" y="1683"/>
                  </a:lnTo>
                  <a:lnTo>
                    <a:pt x="1143" y="1676"/>
                  </a:lnTo>
                  <a:lnTo>
                    <a:pt x="1159" y="1667"/>
                  </a:lnTo>
                  <a:lnTo>
                    <a:pt x="1172" y="1661"/>
                  </a:lnTo>
                  <a:lnTo>
                    <a:pt x="1185" y="1655"/>
                  </a:lnTo>
                  <a:lnTo>
                    <a:pt x="1187" y="1655"/>
                  </a:lnTo>
                  <a:lnTo>
                    <a:pt x="1188" y="1657"/>
                  </a:lnTo>
                  <a:lnTo>
                    <a:pt x="1191" y="1675"/>
                  </a:lnTo>
                  <a:lnTo>
                    <a:pt x="1195" y="1693"/>
                  </a:lnTo>
                  <a:lnTo>
                    <a:pt x="1199" y="1722"/>
                  </a:lnTo>
                  <a:lnTo>
                    <a:pt x="1200" y="1740"/>
                  </a:lnTo>
                  <a:lnTo>
                    <a:pt x="1201" y="1761"/>
                  </a:lnTo>
                  <a:lnTo>
                    <a:pt x="1201" y="1784"/>
                  </a:lnTo>
                  <a:lnTo>
                    <a:pt x="1200" y="1812"/>
                  </a:lnTo>
                  <a:lnTo>
                    <a:pt x="1198" y="1842"/>
                  </a:lnTo>
                  <a:lnTo>
                    <a:pt x="1195" y="1875"/>
                  </a:lnTo>
                  <a:lnTo>
                    <a:pt x="1192" y="1909"/>
                  </a:lnTo>
                  <a:lnTo>
                    <a:pt x="1188" y="1943"/>
                  </a:lnTo>
                  <a:lnTo>
                    <a:pt x="1183" y="1976"/>
                  </a:lnTo>
                  <a:lnTo>
                    <a:pt x="1179" y="2008"/>
                  </a:lnTo>
                  <a:lnTo>
                    <a:pt x="1176" y="2036"/>
                  </a:lnTo>
                  <a:lnTo>
                    <a:pt x="1171" y="2060"/>
                  </a:lnTo>
                  <a:lnTo>
                    <a:pt x="1167" y="2092"/>
                  </a:lnTo>
                  <a:lnTo>
                    <a:pt x="1164" y="2109"/>
                  </a:lnTo>
                  <a:lnTo>
                    <a:pt x="1163" y="2116"/>
                  </a:lnTo>
                  <a:lnTo>
                    <a:pt x="1167" y="2115"/>
                  </a:lnTo>
                  <a:lnTo>
                    <a:pt x="1193" y="2102"/>
                  </a:lnTo>
                  <a:lnTo>
                    <a:pt x="1206" y="2096"/>
                  </a:lnTo>
                  <a:lnTo>
                    <a:pt x="1220" y="2089"/>
                  </a:lnTo>
                  <a:lnTo>
                    <a:pt x="1237" y="2079"/>
                  </a:lnTo>
                  <a:lnTo>
                    <a:pt x="1253" y="2069"/>
                  </a:lnTo>
                  <a:lnTo>
                    <a:pt x="1270" y="2057"/>
                  </a:lnTo>
                  <a:lnTo>
                    <a:pt x="1286" y="2043"/>
                  </a:lnTo>
                  <a:lnTo>
                    <a:pt x="1293" y="2035"/>
                  </a:lnTo>
                  <a:lnTo>
                    <a:pt x="1300" y="2027"/>
                  </a:lnTo>
                  <a:lnTo>
                    <a:pt x="1307" y="2018"/>
                  </a:lnTo>
                  <a:lnTo>
                    <a:pt x="1312" y="2009"/>
                  </a:lnTo>
                  <a:close/>
                  <a:moveTo>
                    <a:pt x="763" y="998"/>
                  </a:moveTo>
                  <a:lnTo>
                    <a:pt x="671" y="998"/>
                  </a:lnTo>
                  <a:lnTo>
                    <a:pt x="671" y="417"/>
                  </a:lnTo>
                  <a:lnTo>
                    <a:pt x="654" y="433"/>
                  </a:lnTo>
                  <a:lnTo>
                    <a:pt x="633" y="448"/>
                  </a:lnTo>
                  <a:lnTo>
                    <a:pt x="610" y="464"/>
                  </a:lnTo>
                  <a:lnTo>
                    <a:pt x="585" y="480"/>
                  </a:lnTo>
                  <a:lnTo>
                    <a:pt x="559" y="495"/>
                  </a:lnTo>
                  <a:lnTo>
                    <a:pt x="534" y="507"/>
                  </a:lnTo>
                  <a:lnTo>
                    <a:pt x="511" y="517"/>
                  </a:lnTo>
                  <a:lnTo>
                    <a:pt x="489" y="527"/>
                  </a:lnTo>
                  <a:lnTo>
                    <a:pt x="489" y="439"/>
                  </a:lnTo>
                  <a:lnTo>
                    <a:pt x="507" y="429"/>
                  </a:lnTo>
                  <a:lnTo>
                    <a:pt x="526" y="420"/>
                  </a:lnTo>
                  <a:lnTo>
                    <a:pt x="544" y="410"/>
                  </a:lnTo>
                  <a:lnTo>
                    <a:pt x="560" y="398"/>
                  </a:lnTo>
                  <a:lnTo>
                    <a:pt x="577" y="388"/>
                  </a:lnTo>
                  <a:lnTo>
                    <a:pt x="592" y="376"/>
                  </a:lnTo>
                  <a:lnTo>
                    <a:pt x="608" y="364"/>
                  </a:lnTo>
                  <a:lnTo>
                    <a:pt x="623" y="352"/>
                  </a:lnTo>
                  <a:lnTo>
                    <a:pt x="636" y="338"/>
                  </a:lnTo>
                  <a:lnTo>
                    <a:pt x="650" y="326"/>
                  </a:lnTo>
                  <a:lnTo>
                    <a:pt x="661" y="313"/>
                  </a:lnTo>
                  <a:lnTo>
                    <a:pt x="671" y="301"/>
                  </a:lnTo>
                  <a:lnTo>
                    <a:pt x="682" y="289"/>
                  </a:lnTo>
                  <a:lnTo>
                    <a:pt x="690" y="276"/>
                  </a:lnTo>
                  <a:lnTo>
                    <a:pt x="697" y="265"/>
                  </a:lnTo>
                  <a:lnTo>
                    <a:pt x="705" y="252"/>
                  </a:lnTo>
                  <a:lnTo>
                    <a:pt x="763" y="252"/>
                  </a:lnTo>
                  <a:lnTo>
                    <a:pt x="763" y="998"/>
                  </a:lnTo>
                  <a:close/>
                  <a:moveTo>
                    <a:pt x="1302" y="2688"/>
                  </a:moveTo>
                  <a:lnTo>
                    <a:pt x="1328" y="2685"/>
                  </a:lnTo>
                  <a:lnTo>
                    <a:pt x="1331" y="2695"/>
                  </a:lnTo>
                  <a:lnTo>
                    <a:pt x="1334" y="2704"/>
                  </a:lnTo>
                  <a:lnTo>
                    <a:pt x="1338" y="2711"/>
                  </a:lnTo>
                  <a:lnTo>
                    <a:pt x="1344" y="2717"/>
                  </a:lnTo>
                  <a:lnTo>
                    <a:pt x="1350" y="2721"/>
                  </a:lnTo>
                  <a:lnTo>
                    <a:pt x="1356" y="2724"/>
                  </a:lnTo>
                  <a:lnTo>
                    <a:pt x="1363" y="2726"/>
                  </a:lnTo>
                  <a:lnTo>
                    <a:pt x="1371" y="2726"/>
                  </a:lnTo>
                  <a:lnTo>
                    <a:pt x="1380" y="2726"/>
                  </a:lnTo>
                  <a:lnTo>
                    <a:pt x="1387" y="2723"/>
                  </a:lnTo>
                  <a:lnTo>
                    <a:pt x="1395" y="2719"/>
                  </a:lnTo>
                  <a:lnTo>
                    <a:pt x="1402" y="2714"/>
                  </a:lnTo>
                  <a:lnTo>
                    <a:pt x="1408" y="2707"/>
                  </a:lnTo>
                  <a:lnTo>
                    <a:pt x="1411" y="2699"/>
                  </a:lnTo>
                  <a:lnTo>
                    <a:pt x="1414" y="2691"/>
                  </a:lnTo>
                  <a:lnTo>
                    <a:pt x="1414" y="2682"/>
                  </a:lnTo>
                  <a:lnTo>
                    <a:pt x="1414" y="2674"/>
                  </a:lnTo>
                  <a:lnTo>
                    <a:pt x="1412" y="2665"/>
                  </a:lnTo>
                  <a:lnTo>
                    <a:pt x="1408" y="2659"/>
                  </a:lnTo>
                  <a:lnTo>
                    <a:pt x="1403" y="2652"/>
                  </a:lnTo>
                  <a:lnTo>
                    <a:pt x="1397" y="2647"/>
                  </a:lnTo>
                  <a:lnTo>
                    <a:pt x="1389" y="2644"/>
                  </a:lnTo>
                  <a:lnTo>
                    <a:pt x="1381" y="2641"/>
                  </a:lnTo>
                  <a:lnTo>
                    <a:pt x="1373" y="2640"/>
                  </a:lnTo>
                  <a:lnTo>
                    <a:pt x="1364" y="2641"/>
                  </a:lnTo>
                  <a:lnTo>
                    <a:pt x="1354" y="2644"/>
                  </a:lnTo>
                  <a:lnTo>
                    <a:pt x="1357" y="2621"/>
                  </a:lnTo>
                  <a:lnTo>
                    <a:pt x="1359" y="2621"/>
                  </a:lnTo>
                  <a:lnTo>
                    <a:pt x="1361" y="2621"/>
                  </a:lnTo>
                  <a:lnTo>
                    <a:pt x="1370" y="2621"/>
                  </a:lnTo>
                  <a:lnTo>
                    <a:pt x="1377" y="2619"/>
                  </a:lnTo>
                  <a:lnTo>
                    <a:pt x="1385" y="2616"/>
                  </a:lnTo>
                  <a:lnTo>
                    <a:pt x="1391" y="2612"/>
                  </a:lnTo>
                  <a:lnTo>
                    <a:pt x="1398" y="2607"/>
                  </a:lnTo>
                  <a:lnTo>
                    <a:pt x="1402" y="2601"/>
                  </a:lnTo>
                  <a:lnTo>
                    <a:pt x="1404" y="2594"/>
                  </a:lnTo>
                  <a:lnTo>
                    <a:pt x="1405" y="2586"/>
                  </a:lnTo>
                  <a:lnTo>
                    <a:pt x="1405" y="2578"/>
                  </a:lnTo>
                  <a:lnTo>
                    <a:pt x="1403" y="2572"/>
                  </a:lnTo>
                  <a:lnTo>
                    <a:pt x="1400" y="2566"/>
                  </a:lnTo>
                  <a:lnTo>
                    <a:pt x="1395" y="2562"/>
                  </a:lnTo>
                  <a:lnTo>
                    <a:pt x="1390" y="2558"/>
                  </a:lnTo>
                  <a:lnTo>
                    <a:pt x="1384" y="2555"/>
                  </a:lnTo>
                  <a:lnTo>
                    <a:pt x="1378" y="2552"/>
                  </a:lnTo>
                  <a:lnTo>
                    <a:pt x="1370" y="2551"/>
                  </a:lnTo>
                  <a:lnTo>
                    <a:pt x="1362" y="2552"/>
                  </a:lnTo>
                  <a:lnTo>
                    <a:pt x="1356" y="2555"/>
                  </a:lnTo>
                  <a:lnTo>
                    <a:pt x="1350" y="2558"/>
                  </a:lnTo>
                  <a:lnTo>
                    <a:pt x="1345" y="2562"/>
                  </a:lnTo>
                  <a:lnTo>
                    <a:pt x="1339" y="2567"/>
                  </a:lnTo>
                  <a:lnTo>
                    <a:pt x="1336" y="2574"/>
                  </a:lnTo>
                  <a:lnTo>
                    <a:pt x="1333" y="2581"/>
                  </a:lnTo>
                  <a:lnTo>
                    <a:pt x="1331" y="2591"/>
                  </a:lnTo>
                  <a:lnTo>
                    <a:pt x="1305" y="2586"/>
                  </a:lnTo>
                  <a:lnTo>
                    <a:pt x="1308" y="2573"/>
                  </a:lnTo>
                  <a:lnTo>
                    <a:pt x="1312" y="2563"/>
                  </a:lnTo>
                  <a:lnTo>
                    <a:pt x="1316" y="2558"/>
                  </a:lnTo>
                  <a:lnTo>
                    <a:pt x="1319" y="2552"/>
                  </a:lnTo>
                  <a:lnTo>
                    <a:pt x="1323" y="2548"/>
                  </a:lnTo>
                  <a:lnTo>
                    <a:pt x="1327" y="2545"/>
                  </a:lnTo>
                  <a:lnTo>
                    <a:pt x="1331" y="2541"/>
                  </a:lnTo>
                  <a:lnTo>
                    <a:pt x="1336" y="2539"/>
                  </a:lnTo>
                  <a:lnTo>
                    <a:pt x="1341" y="2536"/>
                  </a:lnTo>
                  <a:lnTo>
                    <a:pt x="1346" y="2534"/>
                  </a:lnTo>
                  <a:lnTo>
                    <a:pt x="1357" y="2532"/>
                  </a:lnTo>
                  <a:lnTo>
                    <a:pt x="1370" y="2531"/>
                  </a:lnTo>
                  <a:lnTo>
                    <a:pt x="1378" y="2531"/>
                  </a:lnTo>
                  <a:lnTo>
                    <a:pt x="1386" y="2533"/>
                  </a:lnTo>
                  <a:lnTo>
                    <a:pt x="1394" y="2535"/>
                  </a:lnTo>
                  <a:lnTo>
                    <a:pt x="1402" y="2538"/>
                  </a:lnTo>
                  <a:lnTo>
                    <a:pt x="1409" y="2542"/>
                  </a:lnTo>
                  <a:lnTo>
                    <a:pt x="1414" y="2546"/>
                  </a:lnTo>
                  <a:lnTo>
                    <a:pt x="1419" y="2552"/>
                  </a:lnTo>
                  <a:lnTo>
                    <a:pt x="1425" y="2559"/>
                  </a:lnTo>
                  <a:lnTo>
                    <a:pt x="1428" y="2565"/>
                  </a:lnTo>
                  <a:lnTo>
                    <a:pt x="1430" y="2572"/>
                  </a:lnTo>
                  <a:lnTo>
                    <a:pt x="1432" y="2578"/>
                  </a:lnTo>
                  <a:lnTo>
                    <a:pt x="1432" y="2586"/>
                  </a:lnTo>
                  <a:lnTo>
                    <a:pt x="1432" y="2593"/>
                  </a:lnTo>
                  <a:lnTo>
                    <a:pt x="1430" y="2599"/>
                  </a:lnTo>
                  <a:lnTo>
                    <a:pt x="1428" y="2605"/>
                  </a:lnTo>
                  <a:lnTo>
                    <a:pt x="1425" y="2610"/>
                  </a:lnTo>
                  <a:lnTo>
                    <a:pt x="1420" y="2617"/>
                  </a:lnTo>
                  <a:lnTo>
                    <a:pt x="1415" y="2621"/>
                  </a:lnTo>
                  <a:lnTo>
                    <a:pt x="1409" y="2625"/>
                  </a:lnTo>
                  <a:lnTo>
                    <a:pt x="1403" y="2629"/>
                  </a:lnTo>
                  <a:lnTo>
                    <a:pt x="1411" y="2632"/>
                  </a:lnTo>
                  <a:lnTo>
                    <a:pt x="1419" y="2635"/>
                  </a:lnTo>
                  <a:lnTo>
                    <a:pt x="1427" y="2640"/>
                  </a:lnTo>
                  <a:lnTo>
                    <a:pt x="1432" y="2647"/>
                  </a:lnTo>
                  <a:lnTo>
                    <a:pt x="1437" y="2655"/>
                  </a:lnTo>
                  <a:lnTo>
                    <a:pt x="1440" y="2662"/>
                  </a:lnTo>
                  <a:lnTo>
                    <a:pt x="1442" y="2671"/>
                  </a:lnTo>
                  <a:lnTo>
                    <a:pt x="1442" y="2682"/>
                  </a:lnTo>
                  <a:lnTo>
                    <a:pt x="1442" y="2688"/>
                  </a:lnTo>
                  <a:lnTo>
                    <a:pt x="1441" y="2695"/>
                  </a:lnTo>
                  <a:lnTo>
                    <a:pt x="1440" y="2702"/>
                  </a:lnTo>
                  <a:lnTo>
                    <a:pt x="1437" y="2708"/>
                  </a:lnTo>
                  <a:lnTo>
                    <a:pt x="1435" y="2713"/>
                  </a:lnTo>
                  <a:lnTo>
                    <a:pt x="1431" y="2719"/>
                  </a:lnTo>
                  <a:lnTo>
                    <a:pt x="1427" y="2724"/>
                  </a:lnTo>
                  <a:lnTo>
                    <a:pt x="1422" y="2729"/>
                  </a:lnTo>
                  <a:lnTo>
                    <a:pt x="1416" y="2734"/>
                  </a:lnTo>
                  <a:lnTo>
                    <a:pt x="1411" y="2738"/>
                  </a:lnTo>
                  <a:lnTo>
                    <a:pt x="1405" y="2741"/>
                  </a:lnTo>
                  <a:lnTo>
                    <a:pt x="1399" y="2744"/>
                  </a:lnTo>
                  <a:lnTo>
                    <a:pt x="1392" y="2746"/>
                  </a:lnTo>
                  <a:lnTo>
                    <a:pt x="1385" y="2747"/>
                  </a:lnTo>
                  <a:lnTo>
                    <a:pt x="1378" y="2748"/>
                  </a:lnTo>
                  <a:lnTo>
                    <a:pt x="1371" y="2748"/>
                  </a:lnTo>
                  <a:lnTo>
                    <a:pt x="1363" y="2748"/>
                  </a:lnTo>
                  <a:lnTo>
                    <a:pt x="1357" y="2747"/>
                  </a:lnTo>
                  <a:lnTo>
                    <a:pt x="1351" y="2746"/>
                  </a:lnTo>
                  <a:lnTo>
                    <a:pt x="1345" y="2744"/>
                  </a:lnTo>
                  <a:lnTo>
                    <a:pt x="1338" y="2742"/>
                  </a:lnTo>
                  <a:lnTo>
                    <a:pt x="1333" y="2739"/>
                  </a:lnTo>
                  <a:lnTo>
                    <a:pt x="1328" y="2736"/>
                  </a:lnTo>
                  <a:lnTo>
                    <a:pt x="1324" y="2732"/>
                  </a:lnTo>
                  <a:lnTo>
                    <a:pt x="1319" y="2727"/>
                  </a:lnTo>
                  <a:lnTo>
                    <a:pt x="1316" y="2722"/>
                  </a:lnTo>
                  <a:lnTo>
                    <a:pt x="1311" y="2718"/>
                  </a:lnTo>
                  <a:lnTo>
                    <a:pt x="1308" y="2713"/>
                  </a:lnTo>
                  <a:lnTo>
                    <a:pt x="1306" y="2707"/>
                  </a:lnTo>
                  <a:lnTo>
                    <a:pt x="1304" y="2700"/>
                  </a:lnTo>
                  <a:lnTo>
                    <a:pt x="1303" y="2694"/>
                  </a:lnTo>
                  <a:lnTo>
                    <a:pt x="1302" y="2688"/>
                  </a:lnTo>
                  <a:close/>
                  <a:moveTo>
                    <a:pt x="2898" y="1302"/>
                  </a:moveTo>
                  <a:lnTo>
                    <a:pt x="2898" y="1352"/>
                  </a:lnTo>
                  <a:lnTo>
                    <a:pt x="2615" y="1352"/>
                  </a:lnTo>
                  <a:lnTo>
                    <a:pt x="2615" y="1342"/>
                  </a:lnTo>
                  <a:lnTo>
                    <a:pt x="2616" y="1333"/>
                  </a:lnTo>
                  <a:lnTo>
                    <a:pt x="2618" y="1325"/>
                  </a:lnTo>
                  <a:lnTo>
                    <a:pt x="2621" y="1315"/>
                  </a:lnTo>
                  <a:lnTo>
                    <a:pt x="2627" y="1301"/>
                  </a:lnTo>
                  <a:lnTo>
                    <a:pt x="2635" y="1286"/>
                  </a:lnTo>
                  <a:lnTo>
                    <a:pt x="2645" y="1273"/>
                  </a:lnTo>
                  <a:lnTo>
                    <a:pt x="2656" y="1259"/>
                  </a:lnTo>
                  <a:lnTo>
                    <a:pt x="2668" y="1244"/>
                  </a:lnTo>
                  <a:lnTo>
                    <a:pt x="2685" y="1229"/>
                  </a:lnTo>
                  <a:lnTo>
                    <a:pt x="2704" y="1212"/>
                  </a:lnTo>
                  <a:lnTo>
                    <a:pt x="2725" y="1194"/>
                  </a:lnTo>
                  <a:lnTo>
                    <a:pt x="2757" y="1167"/>
                  </a:lnTo>
                  <a:lnTo>
                    <a:pt x="2783" y="1143"/>
                  </a:lnTo>
                  <a:lnTo>
                    <a:pt x="2794" y="1132"/>
                  </a:lnTo>
                  <a:lnTo>
                    <a:pt x="2803" y="1122"/>
                  </a:lnTo>
                  <a:lnTo>
                    <a:pt x="2812" y="1113"/>
                  </a:lnTo>
                  <a:lnTo>
                    <a:pt x="2819" y="1103"/>
                  </a:lnTo>
                  <a:lnTo>
                    <a:pt x="2824" y="1095"/>
                  </a:lnTo>
                  <a:lnTo>
                    <a:pt x="2829" y="1088"/>
                  </a:lnTo>
                  <a:lnTo>
                    <a:pt x="2833" y="1079"/>
                  </a:lnTo>
                  <a:lnTo>
                    <a:pt x="2838" y="1071"/>
                  </a:lnTo>
                  <a:lnTo>
                    <a:pt x="2840" y="1063"/>
                  </a:lnTo>
                  <a:lnTo>
                    <a:pt x="2842" y="1056"/>
                  </a:lnTo>
                  <a:lnTo>
                    <a:pt x="2843" y="1048"/>
                  </a:lnTo>
                  <a:lnTo>
                    <a:pt x="2844" y="1040"/>
                  </a:lnTo>
                  <a:lnTo>
                    <a:pt x="2843" y="1033"/>
                  </a:lnTo>
                  <a:lnTo>
                    <a:pt x="2842" y="1026"/>
                  </a:lnTo>
                  <a:lnTo>
                    <a:pt x="2841" y="1018"/>
                  </a:lnTo>
                  <a:lnTo>
                    <a:pt x="2838" y="1012"/>
                  </a:lnTo>
                  <a:lnTo>
                    <a:pt x="2834" y="1005"/>
                  </a:lnTo>
                  <a:lnTo>
                    <a:pt x="2831" y="1000"/>
                  </a:lnTo>
                  <a:lnTo>
                    <a:pt x="2826" y="994"/>
                  </a:lnTo>
                  <a:lnTo>
                    <a:pt x="2821" y="988"/>
                  </a:lnTo>
                  <a:lnTo>
                    <a:pt x="2815" y="983"/>
                  </a:lnTo>
                  <a:lnTo>
                    <a:pt x="2809" y="979"/>
                  </a:lnTo>
                  <a:lnTo>
                    <a:pt x="2802" y="975"/>
                  </a:lnTo>
                  <a:lnTo>
                    <a:pt x="2795" y="972"/>
                  </a:lnTo>
                  <a:lnTo>
                    <a:pt x="2788" y="970"/>
                  </a:lnTo>
                  <a:lnTo>
                    <a:pt x="2780" y="968"/>
                  </a:lnTo>
                  <a:lnTo>
                    <a:pt x="2771" y="967"/>
                  </a:lnTo>
                  <a:lnTo>
                    <a:pt x="2763" y="967"/>
                  </a:lnTo>
                  <a:lnTo>
                    <a:pt x="2754" y="967"/>
                  </a:lnTo>
                  <a:lnTo>
                    <a:pt x="2744" y="968"/>
                  </a:lnTo>
                  <a:lnTo>
                    <a:pt x="2736" y="970"/>
                  </a:lnTo>
                  <a:lnTo>
                    <a:pt x="2729" y="972"/>
                  </a:lnTo>
                  <a:lnTo>
                    <a:pt x="2720" y="975"/>
                  </a:lnTo>
                  <a:lnTo>
                    <a:pt x="2714" y="979"/>
                  </a:lnTo>
                  <a:lnTo>
                    <a:pt x="2708" y="984"/>
                  </a:lnTo>
                  <a:lnTo>
                    <a:pt x="2702" y="989"/>
                  </a:lnTo>
                  <a:lnTo>
                    <a:pt x="2697" y="996"/>
                  </a:lnTo>
                  <a:lnTo>
                    <a:pt x="2691" y="1002"/>
                  </a:lnTo>
                  <a:lnTo>
                    <a:pt x="2687" y="1009"/>
                  </a:lnTo>
                  <a:lnTo>
                    <a:pt x="2684" y="1016"/>
                  </a:lnTo>
                  <a:lnTo>
                    <a:pt x="2682" y="1025"/>
                  </a:lnTo>
                  <a:lnTo>
                    <a:pt x="2680" y="1033"/>
                  </a:lnTo>
                  <a:lnTo>
                    <a:pt x="2679" y="1042"/>
                  </a:lnTo>
                  <a:lnTo>
                    <a:pt x="2679" y="1052"/>
                  </a:lnTo>
                  <a:lnTo>
                    <a:pt x="2625" y="1046"/>
                  </a:lnTo>
                  <a:lnTo>
                    <a:pt x="2626" y="1032"/>
                  </a:lnTo>
                  <a:lnTo>
                    <a:pt x="2629" y="1018"/>
                  </a:lnTo>
                  <a:lnTo>
                    <a:pt x="2633" y="1005"/>
                  </a:lnTo>
                  <a:lnTo>
                    <a:pt x="2637" y="994"/>
                  </a:lnTo>
                  <a:lnTo>
                    <a:pt x="2644" y="982"/>
                  </a:lnTo>
                  <a:lnTo>
                    <a:pt x="2650" y="972"/>
                  </a:lnTo>
                  <a:lnTo>
                    <a:pt x="2658" y="962"/>
                  </a:lnTo>
                  <a:lnTo>
                    <a:pt x="2666" y="954"/>
                  </a:lnTo>
                  <a:lnTo>
                    <a:pt x="2676" y="947"/>
                  </a:lnTo>
                  <a:lnTo>
                    <a:pt x="2686" y="941"/>
                  </a:lnTo>
                  <a:lnTo>
                    <a:pt x="2698" y="936"/>
                  </a:lnTo>
                  <a:lnTo>
                    <a:pt x="2709" y="930"/>
                  </a:lnTo>
                  <a:lnTo>
                    <a:pt x="2721" y="927"/>
                  </a:lnTo>
                  <a:lnTo>
                    <a:pt x="2735" y="925"/>
                  </a:lnTo>
                  <a:lnTo>
                    <a:pt x="2748" y="923"/>
                  </a:lnTo>
                  <a:lnTo>
                    <a:pt x="2764" y="923"/>
                  </a:lnTo>
                  <a:lnTo>
                    <a:pt x="2778" y="923"/>
                  </a:lnTo>
                  <a:lnTo>
                    <a:pt x="2793" y="925"/>
                  </a:lnTo>
                  <a:lnTo>
                    <a:pt x="2806" y="927"/>
                  </a:lnTo>
                  <a:lnTo>
                    <a:pt x="2819" y="931"/>
                  </a:lnTo>
                  <a:lnTo>
                    <a:pt x="2830" y="937"/>
                  </a:lnTo>
                  <a:lnTo>
                    <a:pt x="2842" y="942"/>
                  </a:lnTo>
                  <a:lnTo>
                    <a:pt x="2852" y="949"/>
                  </a:lnTo>
                  <a:lnTo>
                    <a:pt x="2861" y="957"/>
                  </a:lnTo>
                  <a:lnTo>
                    <a:pt x="2870" y="966"/>
                  </a:lnTo>
                  <a:lnTo>
                    <a:pt x="2877" y="975"/>
                  </a:lnTo>
                  <a:lnTo>
                    <a:pt x="2883" y="985"/>
                  </a:lnTo>
                  <a:lnTo>
                    <a:pt x="2888" y="996"/>
                  </a:lnTo>
                  <a:lnTo>
                    <a:pt x="2893" y="1006"/>
                  </a:lnTo>
                  <a:lnTo>
                    <a:pt x="2895" y="1017"/>
                  </a:lnTo>
                  <a:lnTo>
                    <a:pt x="2897" y="1030"/>
                  </a:lnTo>
                  <a:lnTo>
                    <a:pt x="2898" y="1042"/>
                  </a:lnTo>
                  <a:lnTo>
                    <a:pt x="2897" y="1055"/>
                  </a:lnTo>
                  <a:lnTo>
                    <a:pt x="2895" y="1067"/>
                  </a:lnTo>
                  <a:lnTo>
                    <a:pt x="2892" y="1079"/>
                  </a:lnTo>
                  <a:lnTo>
                    <a:pt x="2886" y="1092"/>
                  </a:lnTo>
                  <a:lnTo>
                    <a:pt x="2880" y="1104"/>
                  </a:lnTo>
                  <a:lnTo>
                    <a:pt x="2873" y="1118"/>
                  </a:lnTo>
                  <a:lnTo>
                    <a:pt x="2864" y="1131"/>
                  </a:lnTo>
                  <a:lnTo>
                    <a:pt x="2852" y="1145"/>
                  </a:lnTo>
                  <a:lnTo>
                    <a:pt x="2838" y="1159"/>
                  </a:lnTo>
                  <a:lnTo>
                    <a:pt x="2819" y="1177"/>
                  </a:lnTo>
                  <a:lnTo>
                    <a:pt x="2797" y="1197"/>
                  </a:lnTo>
                  <a:lnTo>
                    <a:pt x="2771" y="1219"/>
                  </a:lnTo>
                  <a:lnTo>
                    <a:pt x="2749" y="1238"/>
                  </a:lnTo>
                  <a:lnTo>
                    <a:pt x="2732" y="1253"/>
                  </a:lnTo>
                  <a:lnTo>
                    <a:pt x="2718" y="1265"/>
                  </a:lnTo>
                  <a:lnTo>
                    <a:pt x="2710" y="1273"/>
                  </a:lnTo>
                  <a:lnTo>
                    <a:pt x="2698" y="1288"/>
                  </a:lnTo>
                  <a:lnTo>
                    <a:pt x="2687" y="1302"/>
                  </a:lnTo>
                  <a:lnTo>
                    <a:pt x="2898" y="1302"/>
                  </a:lnTo>
                  <a:close/>
                  <a:moveTo>
                    <a:pt x="1422" y="2451"/>
                  </a:moveTo>
                  <a:lnTo>
                    <a:pt x="1421" y="2451"/>
                  </a:lnTo>
                  <a:lnTo>
                    <a:pt x="1420" y="2451"/>
                  </a:lnTo>
                  <a:lnTo>
                    <a:pt x="1420" y="2450"/>
                  </a:lnTo>
                  <a:lnTo>
                    <a:pt x="1419" y="2450"/>
                  </a:lnTo>
                  <a:lnTo>
                    <a:pt x="1418" y="2450"/>
                  </a:lnTo>
                  <a:lnTo>
                    <a:pt x="1417" y="2450"/>
                  </a:lnTo>
                  <a:lnTo>
                    <a:pt x="1417" y="2449"/>
                  </a:lnTo>
                  <a:lnTo>
                    <a:pt x="1416" y="2449"/>
                  </a:lnTo>
                  <a:lnTo>
                    <a:pt x="1415" y="2449"/>
                  </a:lnTo>
                  <a:lnTo>
                    <a:pt x="1414" y="2449"/>
                  </a:lnTo>
                  <a:lnTo>
                    <a:pt x="1413" y="2448"/>
                  </a:lnTo>
                  <a:lnTo>
                    <a:pt x="1412" y="2448"/>
                  </a:lnTo>
                  <a:lnTo>
                    <a:pt x="1411" y="2448"/>
                  </a:lnTo>
                  <a:lnTo>
                    <a:pt x="1410" y="2448"/>
                  </a:lnTo>
                  <a:lnTo>
                    <a:pt x="1409" y="2447"/>
                  </a:lnTo>
                  <a:lnTo>
                    <a:pt x="1408" y="2447"/>
                  </a:lnTo>
                  <a:lnTo>
                    <a:pt x="1407" y="2447"/>
                  </a:lnTo>
                  <a:lnTo>
                    <a:pt x="1406" y="2447"/>
                  </a:lnTo>
                  <a:lnTo>
                    <a:pt x="1405" y="2446"/>
                  </a:lnTo>
                  <a:lnTo>
                    <a:pt x="1404" y="2446"/>
                  </a:lnTo>
                  <a:lnTo>
                    <a:pt x="1403" y="2446"/>
                  </a:lnTo>
                  <a:lnTo>
                    <a:pt x="1402" y="2446"/>
                  </a:lnTo>
                  <a:lnTo>
                    <a:pt x="1399" y="2445"/>
                  </a:lnTo>
                  <a:lnTo>
                    <a:pt x="1398" y="2445"/>
                  </a:lnTo>
                  <a:lnTo>
                    <a:pt x="1397" y="2445"/>
                  </a:lnTo>
                  <a:lnTo>
                    <a:pt x="1395" y="2445"/>
                  </a:lnTo>
                  <a:lnTo>
                    <a:pt x="1393" y="2444"/>
                  </a:lnTo>
                  <a:lnTo>
                    <a:pt x="1392" y="2444"/>
                  </a:lnTo>
                  <a:lnTo>
                    <a:pt x="1391" y="2444"/>
                  </a:lnTo>
                  <a:lnTo>
                    <a:pt x="1390" y="2444"/>
                  </a:lnTo>
                  <a:lnTo>
                    <a:pt x="1389" y="2443"/>
                  </a:lnTo>
                  <a:lnTo>
                    <a:pt x="1388" y="2443"/>
                  </a:lnTo>
                  <a:lnTo>
                    <a:pt x="1387" y="2443"/>
                  </a:lnTo>
                  <a:lnTo>
                    <a:pt x="1386" y="2443"/>
                  </a:lnTo>
                  <a:lnTo>
                    <a:pt x="1385" y="2443"/>
                  </a:lnTo>
                  <a:lnTo>
                    <a:pt x="1384" y="2443"/>
                  </a:lnTo>
                  <a:lnTo>
                    <a:pt x="1383" y="2443"/>
                  </a:lnTo>
                  <a:lnTo>
                    <a:pt x="1382" y="2443"/>
                  </a:lnTo>
                  <a:lnTo>
                    <a:pt x="1381" y="2442"/>
                  </a:lnTo>
                  <a:lnTo>
                    <a:pt x="1380" y="2442"/>
                  </a:lnTo>
                  <a:lnTo>
                    <a:pt x="1378" y="2442"/>
                  </a:lnTo>
                  <a:lnTo>
                    <a:pt x="1367" y="2441"/>
                  </a:lnTo>
                  <a:lnTo>
                    <a:pt x="1356" y="2441"/>
                  </a:lnTo>
                  <a:lnTo>
                    <a:pt x="1346" y="2441"/>
                  </a:lnTo>
                  <a:lnTo>
                    <a:pt x="1334" y="2442"/>
                  </a:lnTo>
                  <a:lnTo>
                    <a:pt x="1324" y="2444"/>
                  </a:lnTo>
                  <a:lnTo>
                    <a:pt x="1312" y="2445"/>
                  </a:lnTo>
                  <a:lnTo>
                    <a:pt x="1302" y="2448"/>
                  </a:lnTo>
                  <a:lnTo>
                    <a:pt x="1292" y="2451"/>
                  </a:lnTo>
                  <a:lnTo>
                    <a:pt x="1282" y="2454"/>
                  </a:lnTo>
                  <a:lnTo>
                    <a:pt x="1272" y="2458"/>
                  </a:lnTo>
                  <a:lnTo>
                    <a:pt x="1253" y="2467"/>
                  </a:lnTo>
                  <a:lnTo>
                    <a:pt x="1235" y="2478"/>
                  </a:lnTo>
                  <a:lnTo>
                    <a:pt x="1218" y="2490"/>
                  </a:lnTo>
                  <a:lnTo>
                    <a:pt x="1204" y="2504"/>
                  </a:lnTo>
                  <a:lnTo>
                    <a:pt x="1189" y="2519"/>
                  </a:lnTo>
                  <a:lnTo>
                    <a:pt x="1177" y="2536"/>
                  </a:lnTo>
                  <a:lnTo>
                    <a:pt x="1166" y="2555"/>
                  </a:lnTo>
                  <a:lnTo>
                    <a:pt x="1157" y="2573"/>
                  </a:lnTo>
                  <a:lnTo>
                    <a:pt x="1153" y="2582"/>
                  </a:lnTo>
                  <a:lnTo>
                    <a:pt x="1150" y="2593"/>
                  </a:lnTo>
                  <a:lnTo>
                    <a:pt x="1146" y="2603"/>
                  </a:lnTo>
                  <a:lnTo>
                    <a:pt x="1144" y="2614"/>
                  </a:lnTo>
                  <a:lnTo>
                    <a:pt x="1142" y="2624"/>
                  </a:lnTo>
                  <a:lnTo>
                    <a:pt x="1140" y="2635"/>
                  </a:lnTo>
                  <a:lnTo>
                    <a:pt x="1140" y="2647"/>
                  </a:lnTo>
                  <a:lnTo>
                    <a:pt x="1139" y="2657"/>
                  </a:lnTo>
                  <a:lnTo>
                    <a:pt x="1140" y="2668"/>
                  </a:lnTo>
                  <a:lnTo>
                    <a:pt x="1140" y="2680"/>
                  </a:lnTo>
                  <a:lnTo>
                    <a:pt x="1142" y="2690"/>
                  </a:lnTo>
                  <a:lnTo>
                    <a:pt x="1144" y="2700"/>
                  </a:lnTo>
                  <a:lnTo>
                    <a:pt x="1146" y="2712"/>
                  </a:lnTo>
                  <a:lnTo>
                    <a:pt x="1150" y="2721"/>
                  </a:lnTo>
                  <a:lnTo>
                    <a:pt x="1153" y="2732"/>
                  </a:lnTo>
                  <a:lnTo>
                    <a:pt x="1157" y="2742"/>
                  </a:lnTo>
                  <a:lnTo>
                    <a:pt x="1166" y="2761"/>
                  </a:lnTo>
                  <a:lnTo>
                    <a:pt x="1177" y="2778"/>
                  </a:lnTo>
                  <a:lnTo>
                    <a:pt x="1189" y="2795"/>
                  </a:lnTo>
                  <a:lnTo>
                    <a:pt x="1204" y="2810"/>
                  </a:lnTo>
                  <a:lnTo>
                    <a:pt x="1218" y="2825"/>
                  </a:lnTo>
                  <a:lnTo>
                    <a:pt x="1235" y="2837"/>
                  </a:lnTo>
                  <a:lnTo>
                    <a:pt x="1253" y="2847"/>
                  </a:lnTo>
                  <a:lnTo>
                    <a:pt x="1272" y="2857"/>
                  </a:lnTo>
                  <a:lnTo>
                    <a:pt x="1282" y="2861"/>
                  </a:lnTo>
                  <a:lnTo>
                    <a:pt x="1292" y="2864"/>
                  </a:lnTo>
                  <a:lnTo>
                    <a:pt x="1302" y="2867"/>
                  </a:lnTo>
                  <a:lnTo>
                    <a:pt x="1312" y="2869"/>
                  </a:lnTo>
                  <a:lnTo>
                    <a:pt x="1324" y="2871"/>
                  </a:lnTo>
                  <a:lnTo>
                    <a:pt x="1334" y="2872"/>
                  </a:lnTo>
                  <a:lnTo>
                    <a:pt x="1346" y="2873"/>
                  </a:lnTo>
                  <a:lnTo>
                    <a:pt x="1356" y="2873"/>
                  </a:lnTo>
                  <a:lnTo>
                    <a:pt x="1367" y="2873"/>
                  </a:lnTo>
                  <a:lnTo>
                    <a:pt x="1379" y="2872"/>
                  </a:lnTo>
                  <a:lnTo>
                    <a:pt x="1389" y="2871"/>
                  </a:lnTo>
                  <a:lnTo>
                    <a:pt x="1401" y="2869"/>
                  </a:lnTo>
                  <a:lnTo>
                    <a:pt x="1411" y="2867"/>
                  </a:lnTo>
                  <a:lnTo>
                    <a:pt x="1421" y="2864"/>
                  </a:lnTo>
                  <a:lnTo>
                    <a:pt x="1431" y="2861"/>
                  </a:lnTo>
                  <a:lnTo>
                    <a:pt x="1441" y="2857"/>
                  </a:lnTo>
                  <a:lnTo>
                    <a:pt x="1460" y="2847"/>
                  </a:lnTo>
                  <a:lnTo>
                    <a:pt x="1477" y="2837"/>
                  </a:lnTo>
                  <a:lnTo>
                    <a:pt x="1494" y="2825"/>
                  </a:lnTo>
                  <a:lnTo>
                    <a:pt x="1510" y="2810"/>
                  </a:lnTo>
                  <a:lnTo>
                    <a:pt x="1524" y="2795"/>
                  </a:lnTo>
                  <a:lnTo>
                    <a:pt x="1537" y="2778"/>
                  </a:lnTo>
                  <a:lnTo>
                    <a:pt x="1547" y="2761"/>
                  </a:lnTo>
                  <a:lnTo>
                    <a:pt x="1556" y="2742"/>
                  </a:lnTo>
                  <a:lnTo>
                    <a:pt x="1560" y="2732"/>
                  </a:lnTo>
                  <a:lnTo>
                    <a:pt x="1564" y="2721"/>
                  </a:lnTo>
                  <a:lnTo>
                    <a:pt x="1567" y="2712"/>
                  </a:lnTo>
                  <a:lnTo>
                    <a:pt x="1569" y="2700"/>
                  </a:lnTo>
                  <a:lnTo>
                    <a:pt x="1571" y="2690"/>
                  </a:lnTo>
                  <a:lnTo>
                    <a:pt x="1573" y="2680"/>
                  </a:lnTo>
                  <a:lnTo>
                    <a:pt x="1573" y="2668"/>
                  </a:lnTo>
                  <a:lnTo>
                    <a:pt x="1574" y="2657"/>
                  </a:lnTo>
                  <a:lnTo>
                    <a:pt x="1573" y="2639"/>
                  </a:lnTo>
                  <a:lnTo>
                    <a:pt x="1571" y="2622"/>
                  </a:lnTo>
                  <a:lnTo>
                    <a:pt x="1567" y="2604"/>
                  </a:lnTo>
                  <a:lnTo>
                    <a:pt x="1563" y="2588"/>
                  </a:lnTo>
                  <a:lnTo>
                    <a:pt x="1556" y="2572"/>
                  </a:lnTo>
                  <a:lnTo>
                    <a:pt x="1549" y="2557"/>
                  </a:lnTo>
                  <a:lnTo>
                    <a:pt x="1541" y="2542"/>
                  </a:lnTo>
                  <a:lnTo>
                    <a:pt x="1530" y="2529"/>
                  </a:lnTo>
                  <a:lnTo>
                    <a:pt x="1520" y="2515"/>
                  </a:lnTo>
                  <a:lnTo>
                    <a:pt x="1509" y="2503"/>
                  </a:lnTo>
                  <a:lnTo>
                    <a:pt x="1496" y="2491"/>
                  </a:lnTo>
                  <a:lnTo>
                    <a:pt x="1483" y="2481"/>
                  </a:lnTo>
                  <a:lnTo>
                    <a:pt x="1469" y="2472"/>
                  </a:lnTo>
                  <a:lnTo>
                    <a:pt x="1454" y="2463"/>
                  </a:lnTo>
                  <a:lnTo>
                    <a:pt x="1438" y="2457"/>
                  </a:lnTo>
                  <a:lnTo>
                    <a:pt x="1422" y="2451"/>
                  </a:lnTo>
                  <a:close/>
                  <a:moveTo>
                    <a:pt x="2758" y="749"/>
                  </a:moveTo>
                  <a:lnTo>
                    <a:pt x="2778" y="749"/>
                  </a:lnTo>
                  <a:lnTo>
                    <a:pt x="2799" y="751"/>
                  </a:lnTo>
                  <a:lnTo>
                    <a:pt x="2819" y="753"/>
                  </a:lnTo>
                  <a:lnTo>
                    <a:pt x="2839" y="757"/>
                  </a:lnTo>
                  <a:lnTo>
                    <a:pt x="2858" y="762"/>
                  </a:lnTo>
                  <a:lnTo>
                    <a:pt x="2877" y="767"/>
                  </a:lnTo>
                  <a:lnTo>
                    <a:pt x="2896" y="773"/>
                  </a:lnTo>
                  <a:lnTo>
                    <a:pt x="2914" y="780"/>
                  </a:lnTo>
                  <a:lnTo>
                    <a:pt x="2932" y="789"/>
                  </a:lnTo>
                  <a:lnTo>
                    <a:pt x="2950" y="797"/>
                  </a:lnTo>
                  <a:lnTo>
                    <a:pt x="2966" y="807"/>
                  </a:lnTo>
                  <a:lnTo>
                    <a:pt x="2983" y="818"/>
                  </a:lnTo>
                  <a:lnTo>
                    <a:pt x="2998" y="828"/>
                  </a:lnTo>
                  <a:lnTo>
                    <a:pt x="3013" y="840"/>
                  </a:lnTo>
                  <a:lnTo>
                    <a:pt x="3028" y="853"/>
                  </a:lnTo>
                  <a:lnTo>
                    <a:pt x="3042" y="866"/>
                  </a:lnTo>
                  <a:lnTo>
                    <a:pt x="3055" y="880"/>
                  </a:lnTo>
                  <a:lnTo>
                    <a:pt x="3068" y="894"/>
                  </a:lnTo>
                  <a:lnTo>
                    <a:pt x="3079" y="910"/>
                  </a:lnTo>
                  <a:lnTo>
                    <a:pt x="3091" y="925"/>
                  </a:lnTo>
                  <a:lnTo>
                    <a:pt x="3101" y="942"/>
                  </a:lnTo>
                  <a:lnTo>
                    <a:pt x="3111" y="958"/>
                  </a:lnTo>
                  <a:lnTo>
                    <a:pt x="3120" y="976"/>
                  </a:lnTo>
                  <a:lnTo>
                    <a:pt x="3128" y="994"/>
                  </a:lnTo>
                  <a:lnTo>
                    <a:pt x="3135" y="1011"/>
                  </a:lnTo>
                  <a:lnTo>
                    <a:pt x="3142" y="1030"/>
                  </a:lnTo>
                  <a:lnTo>
                    <a:pt x="3147" y="1049"/>
                  </a:lnTo>
                  <a:lnTo>
                    <a:pt x="3151" y="1069"/>
                  </a:lnTo>
                  <a:lnTo>
                    <a:pt x="3155" y="1089"/>
                  </a:lnTo>
                  <a:lnTo>
                    <a:pt x="3157" y="1108"/>
                  </a:lnTo>
                  <a:lnTo>
                    <a:pt x="3159" y="1129"/>
                  </a:lnTo>
                  <a:lnTo>
                    <a:pt x="3159" y="1150"/>
                  </a:lnTo>
                  <a:lnTo>
                    <a:pt x="3159" y="1170"/>
                  </a:lnTo>
                  <a:lnTo>
                    <a:pt x="3157" y="1190"/>
                  </a:lnTo>
                  <a:lnTo>
                    <a:pt x="3155" y="1211"/>
                  </a:lnTo>
                  <a:lnTo>
                    <a:pt x="3151" y="1231"/>
                  </a:lnTo>
                  <a:lnTo>
                    <a:pt x="3147" y="1249"/>
                  </a:lnTo>
                  <a:lnTo>
                    <a:pt x="3142" y="1269"/>
                  </a:lnTo>
                  <a:lnTo>
                    <a:pt x="3135" y="1288"/>
                  </a:lnTo>
                  <a:lnTo>
                    <a:pt x="3128" y="1305"/>
                  </a:lnTo>
                  <a:lnTo>
                    <a:pt x="3120" y="1323"/>
                  </a:lnTo>
                  <a:lnTo>
                    <a:pt x="3111" y="1340"/>
                  </a:lnTo>
                  <a:lnTo>
                    <a:pt x="3101" y="1357"/>
                  </a:lnTo>
                  <a:lnTo>
                    <a:pt x="3091" y="1373"/>
                  </a:lnTo>
                  <a:lnTo>
                    <a:pt x="3079" y="1389"/>
                  </a:lnTo>
                  <a:lnTo>
                    <a:pt x="3068" y="1404"/>
                  </a:lnTo>
                  <a:lnTo>
                    <a:pt x="3055" y="1419"/>
                  </a:lnTo>
                  <a:lnTo>
                    <a:pt x="3042" y="1432"/>
                  </a:lnTo>
                  <a:lnTo>
                    <a:pt x="3028" y="1446"/>
                  </a:lnTo>
                  <a:lnTo>
                    <a:pt x="3013" y="1458"/>
                  </a:lnTo>
                  <a:lnTo>
                    <a:pt x="2998" y="1471"/>
                  </a:lnTo>
                  <a:lnTo>
                    <a:pt x="2983" y="1482"/>
                  </a:lnTo>
                  <a:lnTo>
                    <a:pt x="2966" y="1492"/>
                  </a:lnTo>
                  <a:lnTo>
                    <a:pt x="2950" y="1502"/>
                  </a:lnTo>
                  <a:lnTo>
                    <a:pt x="2932" y="1510"/>
                  </a:lnTo>
                  <a:lnTo>
                    <a:pt x="2914" y="1518"/>
                  </a:lnTo>
                  <a:lnTo>
                    <a:pt x="2896" y="1526"/>
                  </a:lnTo>
                  <a:lnTo>
                    <a:pt x="2877" y="1532"/>
                  </a:lnTo>
                  <a:lnTo>
                    <a:pt x="2858" y="1537"/>
                  </a:lnTo>
                  <a:lnTo>
                    <a:pt x="2839" y="1542"/>
                  </a:lnTo>
                  <a:lnTo>
                    <a:pt x="2819" y="1545"/>
                  </a:lnTo>
                  <a:lnTo>
                    <a:pt x="2799" y="1548"/>
                  </a:lnTo>
                  <a:lnTo>
                    <a:pt x="2778" y="1549"/>
                  </a:lnTo>
                  <a:lnTo>
                    <a:pt x="2758" y="1550"/>
                  </a:lnTo>
                  <a:lnTo>
                    <a:pt x="2739" y="1549"/>
                  </a:lnTo>
                  <a:lnTo>
                    <a:pt x="2720" y="1548"/>
                  </a:lnTo>
                  <a:lnTo>
                    <a:pt x="2702" y="1546"/>
                  </a:lnTo>
                  <a:lnTo>
                    <a:pt x="2684" y="1543"/>
                  </a:lnTo>
                  <a:lnTo>
                    <a:pt x="2666" y="1539"/>
                  </a:lnTo>
                  <a:lnTo>
                    <a:pt x="2649" y="1535"/>
                  </a:lnTo>
                  <a:lnTo>
                    <a:pt x="2631" y="1530"/>
                  </a:lnTo>
                  <a:lnTo>
                    <a:pt x="2615" y="1524"/>
                  </a:lnTo>
                  <a:lnTo>
                    <a:pt x="2598" y="1517"/>
                  </a:lnTo>
                  <a:lnTo>
                    <a:pt x="2581" y="1509"/>
                  </a:lnTo>
                  <a:lnTo>
                    <a:pt x="2566" y="1501"/>
                  </a:lnTo>
                  <a:lnTo>
                    <a:pt x="2550" y="1492"/>
                  </a:lnTo>
                  <a:lnTo>
                    <a:pt x="2536" y="1483"/>
                  </a:lnTo>
                  <a:lnTo>
                    <a:pt x="2521" y="1473"/>
                  </a:lnTo>
                  <a:lnTo>
                    <a:pt x="2507" y="1462"/>
                  </a:lnTo>
                  <a:lnTo>
                    <a:pt x="2493" y="1451"/>
                  </a:lnTo>
                  <a:lnTo>
                    <a:pt x="2481" y="1439"/>
                  </a:lnTo>
                  <a:lnTo>
                    <a:pt x="2468" y="1426"/>
                  </a:lnTo>
                  <a:lnTo>
                    <a:pt x="2456" y="1414"/>
                  </a:lnTo>
                  <a:lnTo>
                    <a:pt x="2444" y="1400"/>
                  </a:lnTo>
                  <a:lnTo>
                    <a:pt x="2434" y="1386"/>
                  </a:lnTo>
                  <a:lnTo>
                    <a:pt x="2424" y="1371"/>
                  </a:lnTo>
                  <a:lnTo>
                    <a:pt x="2414" y="1357"/>
                  </a:lnTo>
                  <a:lnTo>
                    <a:pt x="2406" y="1341"/>
                  </a:lnTo>
                  <a:lnTo>
                    <a:pt x="2398" y="1326"/>
                  </a:lnTo>
                  <a:lnTo>
                    <a:pt x="2389" y="1309"/>
                  </a:lnTo>
                  <a:lnTo>
                    <a:pt x="2383" y="1293"/>
                  </a:lnTo>
                  <a:lnTo>
                    <a:pt x="2377" y="1276"/>
                  </a:lnTo>
                  <a:lnTo>
                    <a:pt x="2372" y="1259"/>
                  </a:lnTo>
                  <a:lnTo>
                    <a:pt x="2368" y="1241"/>
                  </a:lnTo>
                  <a:lnTo>
                    <a:pt x="2363" y="1223"/>
                  </a:lnTo>
                  <a:lnTo>
                    <a:pt x="2360" y="1206"/>
                  </a:lnTo>
                  <a:lnTo>
                    <a:pt x="2360" y="1205"/>
                  </a:lnTo>
                  <a:lnTo>
                    <a:pt x="2360" y="1204"/>
                  </a:lnTo>
                  <a:lnTo>
                    <a:pt x="2360" y="1203"/>
                  </a:lnTo>
                  <a:lnTo>
                    <a:pt x="2359" y="1199"/>
                  </a:lnTo>
                  <a:lnTo>
                    <a:pt x="2359" y="1197"/>
                  </a:lnTo>
                  <a:lnTo>
                    <a:pt x="2359" y="1196"/>
                  </a:lnTo>
                  <a:lnTo>
                    <a:pt x="2359" y="1195"/>
                  </a:lnTo>
                  <a:lnTo>
                    <a:pt x="2359" y="1194"/>
                  </a:lnTo>
                  <a:lnTo>
                    <a:pt x="2359" y="1193"/>
                  </a:lnTo>
                  <a:lnTo>
                    <a:pt x="2359" y="1192"/>
                  </a:lnTo>
                  <a:lnTo>
                    <a:pt x="2358" y="1189"/>
                  </a:lnTo>
                  <a:lnTo>
                    <a:pt x="2358" y="1188"/>
                  </a:lnTo>
                  <a:lnTo>
                    <a:pt x="2358" y="1187"/>
                  </a:lnTo>
                  <a:lnTo>
                    <a:pt x="2358" y="1186"/>
                  </a:lnTo>
                  <a:lnTo>
                    <a:pt x="2358" y="1185"/>
                  </a:lnTo>
                  <a:lnTo>
                    <a:pt x="2358" y="1184"/>
                  </a:lnTo>
                  <a:lnTo>
                    <a:pt x="2358" y="1183"/>
                  </a:lnTo>
                  <a:lnTo>
                    <a:pt x="2357" y="1178"/>
                  </a:lnTo>
                  <a:lnTo>
                    <a:pt x="2357" y="1177"/>
                  </a:lnTo>
                  <a:lnTo>
                    <a:pt x="2357" y="1176"/>
                  </a:lnTo>
                  <a:lnTo>
                    <a:pt x="2357" y="1175"/>
                  </a:lnTo>
                  <a:lnTo>
                    <a:pt x="2357" y="1174"/>
                  </a:lnTo>
                  <a:lnTo>
                    <a:pt x="2357" y="1173"/>
                  </a:lnTo>
                  <a:lnTo>
                    <a:pt x="2357" y="1172"/>
                  </a:lnTo>
                  <a:lnTo>
                    <a:pt x="2357" y="1168"/>
                  </a:lnTo>
                  <a:lnTo>
                    <a:pt x="2357" y="1167"/>
                  </a:lnTo>
                  <a:lnTo>
                    <a:pt x="2357" y="1166"/>
                  </a:lnTo>
                  <a:lnTo>
                    <a:pt x="2357" y="1165"/>
                  </a:lnTo>
                  <a:lnTo>
                    <a:pt x="2357" y="1164"/>
                  </a:lnTo>
                  <a:lnTo>
                    <a:pt x="2356" y="1157"/>
                  </a:lnTo>
                  <a:lnTo>
                    <a:pt x="2356" y="1150"/>
                  </a:lnTo>
                  <a:lnTo>
                    <a:pt x="2357" y="1129"/>
                  </a:lnTo>
                  <a:lnTo>
                    <a:pt x="2358" y="1108"/>
                  </a:lnTo>
                  <a:lnTo>
                    <a:pt x="2361" y="1089"/>
                  </a:lnTo>
                  <a:lnTo>
                    <a:pt x="2365" y="1069"/>
                  </a:lnTo>
                  <a:lnTo>
                    <a:pt x="2369" y="1049"/>
                  </a:lnTo>
                  <a:lnTo>
                    <a:pt x="2375" y="1030"/>
                  </a:lnTo>
                  <a:lnTo>
                    <a:pt x="2381" y="1011"/>
                  </a:lnTo>
                  <a:lnTo>
                    <a:pt x="2388" y="994"/>
                  </a:lnTo>
                  <a:lnTo>
                    <a:pt x="2396" y="976"/>
                  </a:lnTo>
                  <a:lnTo>
                    <a:pt x="2405" y="958"/>
                  </a:lnTo>
                  <a:lnTo>
                    <a:pt x="2414" y="942"/>
                  </a:lnTo>
                  <a:lnTo>
                    <a:pt x="2425" y="925"/>
                  </a:lnTo>
                  <a:lnTo>
                    <a:pt x="2436" y="910"/>
                  </a:lnTo>
                  <a:lnTo>
                    <a:pt x="2449" y="894"/>
                  </a:lnTo>
                  <a:lnTo>
                    <a:pt x="2461" y="880"/>
                  </a:lnTo>
                  <a:lnTo>
                    <a:pt x="2474" y="866"/>
                  </a:lnTo>
                  <a:lnTo>
                    <a:pt x="2488" y="853"/>
                  </a:lnTo>
                  <a:lnTo>
                    <a:pt x="2502" y="840"/>
                  </a:lnTo>
                  <a:lnTo>
                    <a:pt x="2518" y="828"/>
                  </a:lnTo>
                  <a:lnTo>
                    <a:pt x="2534" y="818"/>
                  </a:lnTo>
                  <a:lnTo>
                    <a:pt x="2550" y="807"/>
                  </a:lnTo>
                  <a:lnTo>
                    <a:pt x="2567" y="797"/>
                  </a:lnTo>
                  <a:lnTo>
                    <a:pt x="2584" y="789"/>
                  </a:lnTo>
                  <a:lnTo>
                    <a:pt x="2602" y="780"/>
                  </a:lnTo>
                  <a:lnTo>
                    <a:pt x="2620" y="773"/>
                  </a:lnTo>
                  <a:lnTo>
                    <a:pt x="2638" y="767"/>
                  </a:lnTo>
                  <a:lnTo>
                    <a:pt x="2658" y="762"/>
                  </a:lnTo>
                  <a:lnTo>
                    <a:pt x="2677" y="757"/>
                  </a:lnTo>
                  <a:lnTo>
                    <a:pt x="2697" y="753"/>
                  </a:lnTo>
                  <a:lnTo>
                    <a:pt x="2717" y="751"/>
                  </a:lnTo>
                  <a:lnTo>
                    <a:pt x="2737" y="749"/>
                  </a:lnTo>
                  <a:lnTo>
                    <a:pt x="2758" y="749"/>
                  </a:lnTo>
                  <a:close/>
                  <a:moveTo>
                    <a:pt x="668" y="73"/>
                  </a:moveTo>
                  <a:lnTo>
                    <a:pt x="699" y="73"/>
                  </a:lnTo>
                  <a:lnTo>
                    <a:pt x="729" y="76"/>
                  </a:lnTo>
                  <a:lnTo>
                    <a:pt x="758" y="80"/>
                  </a:lnTo>
                  <a:lnTo>
                    <a:pt x="789" y="85"/>
                  </a:lnTo>
                  <a:lnTo>
                    <a:pt x="817" y="92"/>
                  </a:lnTo>
                  <a:lnTo>
                    <a:pt x="846" y="99"/>
                  </a:lnTo>
                  <a:lnTo>
                    <a:pt x="873" y="110"/>
                  </a:lnTo>
                  <a:lnTo>
                    <a:pt x="900" y="120"/>
                  </a:lnTo>
                  <a:lnTo>
                    <a:pt x="927" y="131"/>
                  </a:lnTo>
                  <a:lnTo>
                    <a:pt x="951" y="145"/>
                  </a:lnTo>
                  <a:lnTo>
                    <a:pt x="976" y="159"/>
                  </a:lnTo>
                  <a:lnTo>
                    <a:pt x="1001" y="175"/>
                  </a:lnTo>
                  <a:lnTo>
                    <a:pt x="1024" y="191"/>
                  </a:lnTo>
                  <a:lnTo>
                    <a:pt x="1047" y="209"/>
                  </a:lnTo>
                  <a:lnTo>
                    <a:pt x="1069" y="228"/>
                  </a:lnTo>
                  <a:lnTo>
                    <a:pt x="1089" y="247"/>
                  </a:lnTo>
                  <a:lnTo>
                    <a:pt x="1109" y="268"/>
                  </a:lnTo>
                  <a:lnTo>
                    <a:pt x="1128" y="289"/>
                  </a:lnTo>
                  <a:lnTo>
                    <a:pt x="1145" y="311"/>
                  </a:lnTo>
                  <a:lnTo>
                    <a:pt x="1162" y="335"/>
                  </a:lnTo>
                  <a:lnTo>
                    <a:pt x="1177" y="359"/>
                  </a:lnTo>
                  <a:lnTo>
                    <a:pt x="1191" y="384"/>
                  </a:lnTo>
                  <a:lnTo>
                    <a:pt x="1205" y="410"/>
                  </a:lnTo>
                  <a:lnTo>
                    <a:pt x="1216" y="436"/>
                  </a:lnTo>
                  <a:lnTo>
                    <a:pt x="1227" y="463"/>
                  </a:lnTo>
                  <a:lnTo>
                    <a:pt x="1237" y="490"/>
                  </a:lnTo>
                  <a:lnTo>
                    <a:pt x="1244" y="518"/>
                  </a:lnTo>
                  <a:lnTo>
                    <a:pt x="1251" y="547"/>
                  </a:lnTo>
                  <a:lnTo>
                    <a:pt x="1256" y="576"/>
                  </a:lnTo>
                  <a:lnTo>
                    <a:pt x="1261" y="606"/>
                  </a:lnTo>
                  <a:lnTo>
                    <a:pt x="1263" y="636"/>
                  </a:lnTo>
                  <a:lnTo>
                    <a:pt x="1263" y="666"/>
                  </a:lnTo>
                  <a:lnTo>
                    <a:pt x="1263" y="695"/>
                  </a:lnTo>
                  <a:lnTo>
                    <a:pt x="1261" y="723"/>
                  </a:lnTo>
                  <a:lnTo>
                    <a:pt x="1258" y="751"/>
                  </a:lnTo>
                  <a:lnTo>
                    <a:pt x="1252" y="778"/>
                  </a:lnTo>
                  <a:lnTo>
                    <a:pt x="1247" y="805"/>
                  </a:lnTo>
                  <a:lnTo>
                    <a:pt x="1240" y="832"/>
                  </a:lnTo>
                  <a:lnTo>
                    <a:pt x="1232" y="858"/>
                  </a:lnTo>
                  <a:lnTo>
                    <a:pt x="1222" y="883"/>
                  </a:lnTo>
                  <a:lnTo>
                    <a:pt x="1212" y="908"/>
                  </a:lnTo>
                  <a:lnTo>
                    <a:pt x="1200" y="932"/>
                  </a:lnTo>
                  <a:lnTo>
                    <a:pt x="1188" y="955"/>
                  </a:lnTo>
                  <a:lnTo>
                    <a:pt x="1175" y="979"/>
                  </a:lnTo>
                  <a:lnTo>
                    <a:pt x="1160" y="1001"/>
                  </a:lnTo>
                  <a:lnTo>
                    <a:pt x="1144" y="1023"/>
                  </a:lnTo>
                  <a:lnTo>
                    <a:pt x="1128" y="1043"/>
                  </a:lnTo>
                  <a:lnTo>
                    <a:pt x="1110" y="1064"/>
                  </a:lnTo>
                  <a:lnTo>
                    <a:pt x="1107" y="1067"/>
                  </a:lnTo>
                  <a:lnTo>
                    <a:pt x="1106" y="1068"/>
                  </a:lnTo>
                  <a:lnTo>
                    <a:pt x="1106" y="1069"/>
                  </a:lnTo>
                  <a:lnTo>
                    <a:pt x="1105" y="1070"/>
                  </a:lnTo>
                  <a:lnTo>
                    <a:pt x="1101" y="1074"/>
                  </a:lnTo>
                  <a:lnTo>
                    <a:pt x="1100" y="1075"/>
                  </a:lnTo>
                  <a:lnTo>
                    <a:pt x="1098" y="1077"/>
                  </a:lnTo>
                  <a:lnTo>
                    <a:pt x="1097" y="1078"/>
                  </a:lnTo>
                  <a:lnTo>
                    <a:pt x="1092" y="1084"/>
                  </a:lnTo>
                  <a:lnTo>
                    <a:pt x="1090" y="1085"/>
                  </a:lnTo>
                  <a:lnTo>
                    <a:pt x="1090" y="1086"/>
                  </a:lnTo>
                  <a:lnTo>
                    <a:pt x="1088" y="1087"/>
                  </a:lnTo>
                  <a:lnTo>
                    <a:pt x="1088" y="1088"/>
                  </a:lnTo>
                  <a:lnTo>
                    <a:pt x="1087" y="1088"/>
                  </a:lnTo>
                  <a:lnTo>
                    <a:pt x="1087" y="1089"/>
                  </a:lnTo>
                  <a:lnTo>
                    <a:pt x="1086" y="1089"/>
                  </a:lnTo>
                  <a:lnTo>
                    <a:pt x="1080" y="1095"/>
                  </a:lnTo>
                  <a:lnTo>
                    <a:pt x="1077" y="1098"/>
                  </a:lnTo>
                  <a:lnTo>
                    <a:pt x="1057" y="1116"/>
                  </a:lnTo>
                  <a:lnTo>
                    <a:pt x="1035" y="1133"/>
                  </a:lnTo>
                  <a:lnTo>
                    <a:pt x="1014" y="1150"/>
                  </a:lnTo>
                  <a:lnTo>
                    <a:pt x="991" y="1165"/>
                  </a:lnTo>
                  <a:lnTo>
                    <a:pt x="967" y="1180"/>
                  </a:lnTo>
                  <a:lnTo>
                    <a:pt x="943" y="1193"/>
                  </a:lnTo>
                  <a:lnTo>
                    <a:pt x="918" y="1206"/>
                  </a:lnTo>
                  <a:lnTo>
                    <a:pt x="892" y="1217"/>
                  </a:lnTo>
                  <a:lnTo>
                    <a:pt x="866" y="1226"/>
                  </a:lnTo>
                  <a:lnTo>
                    <a:pt x="839" y="1236"/>
                  </a:lnTo>
                  <a:lnTo>
                    <a:pt x="812" y="1243"/>
                  </a:lnTo>
                  <a:lnTo>
                    <a:pt x="784" y="1249"/>
                  </a:lnTo>
                  <a:lnTo>
                    <a:pt x="755" y="1254"/>
                  </a:lnTo>
                  <a:lnTo>
                    <a:pt x="727" y="1258"/>
                  </a:lnTo>
                  <a:lnTo>
                    <a:pt x="698" y="1260"/>
                  </a:lnTo>
                  <a:lnTo>
                    <a:pt x="668" y="1261"/>
                  </a:lnTo>
                  <a:lnTo>
                    <a:pt x="638" y="1260"/>
                  </a:lnTo>
                  <a:lnTo>
                    <a:pt x="607" y="1258"/>
                  </a:lnTo>
                  <a:lnTo>
                    <a:pt x="578" y="1253"/>
                  </a:lnTo>
                  <a:lnTo>
                    <a:pt x="548" y="1248"/>
                  </a:lnTo>
                  <a:lnTo>
                    <a:pt x="520" y="1242"/>
                  </a:lnTo>
                  <a:lnTo>
                    <a:pt x="492" y="1234"/>
                  </a:lnTo>
                  <a:lnTo>
                    <a:pt x="464" y="1224"/>
                  </a:lnTo>
                  <a:lnTo>
                    <a:pt x="437" y="1214"/>
                  </a:lnTo>
                  <a:lnTo>
                    <a:pt x="410" y="1202"/>
                  </a:lnTo>
                  <a:lnTo>
                    <a:pt x="385" y="1188"/>
                  </a:lnTo>
                  <a:lnTo>
                    <a:pt x="360" y="1175"/>
                  </a:lnTo>
                  <a:lnTo>
                    <a:pt x="335" y="1159"/>
                  </a:lnTo>
                  <a:lnTo>
                    <a:pt x="312" y="1143"/>
                  </a:lnTo>
                  <a:lnTo>
                    <a:pt x="290" y="1125"/>
                  </a:lnTo>
                  <a:lnTo>
                    <a:pt x="268" y="1106"/>
                  </a:lnTo>
                  <a:lnTo>
                    <a:pt x="248" y="1087"/>
                  </a:lnTo>
                  <a:lnTo>
                    <a:pt x="228" y="1066"/>
                  </a:lnTo>
                  <a:lnTo>
                    <a:pt x="210" y="1044"/>
                  </a:lnTo>
                  <a:lnTo>
                    <a:pt x="192" y="1021"/>
                  </a:lnTo>
                  <a:lnTo>
                    <a:pt x="175" y="999"/>
                  </a:lnTo>
                  <a:lnTo>
                    <a:pt x="160" y="975"/>
                  </a:lnTo>
                  <a:lnTo>
                    <a:pt x="145" y="950"/>
                  </a:lnTo>
                  <a:lnTo>
                    <a:pt x="132" y="924"/>
                  </a:lnTo>
                  <a:lnTo>
                    <a:pt x="120" y="897"/>
                  </a:lnTo>
                  <a:lnTo>
                    <a:pt x="109" y="870"/>
                  </a:lnTo>
                  <a:lnTo>
                    <a:pt x="100" y="843"/>
                  </a:lnTo>
                  <a:lnTo>
                    <a:pt x="92" y="816"/>
                  </a:lnTo>
                  <a:lnTo>
                    <a:pt x="85" y="787"/>
                  </a:lnTo>
                  <a:lnTo>
                    <a:pt x="80" y="758"/>
                  </a:lnTo>
                  <a:lnTo>
                    <a:pt x="77" y="728"/>
                  </a:lnTo>
                  <a:lnTo>
                    <a:pt x="74" y="698"/>
                  </a:lnTo>
                  <a:lnTo>
                    <a:pt x="74" y="666"/>
                  </a:lnTo>
                  <a:lnTo>
                    <a:pt x="74" y="636"/>
                  </a:lnTo>
                  <a:lnTo>
                    <a:pt x="77" y="606"/>
                  </a:lnTo>
                  <a:lnTo>
                    <a:pt x="80" y="576"/>
                  </a:lnTo>
                  <a:lnTo>
                    <a:pt x="85" y="547"/>
                  </a:lnTo>
                  <a:lnTo>
                    <a:pt x="92" y="518"/>
                  </a:lnTo>
                  <a:lnTo>
                    <a:pt x="100" y="490"/>
                  </a:lnTo>
                  <a:lnTo>
                    <a:pt x="109" y="463"/>
                  </a:lnTo>
                  <a:lnTo>
                    <a:pt x="120" y="436"/>
                  </a:lnTo>
                  <a:lnTo>
                    <a:pt x="132" y="410"/>
                  </a:lnTo>
                  <a:lnTo>
                    <a:pt x="145" y="384"/>
                  </a:lnTo>
                  <a:lnTo>
                    <a:pt x="160" y="359"/>
                  </a:lnTo>
                  <a:lnTo>
                    <a:pt x="175" y="335"/>
                  </a:lnTo>
                  <a:lnTo>
                    <a:pt x="191" y="311"/>
                  </a:lnTo>
                  <a:lnTo>
                    <a:pt x="210" y="289"/>
                  </a:lnTo>
                  <a:lnTo>
                    <a:pt x="228" y="268"/>
                  </a:lnTo>
                  <a:lnTo>
                    <a:pt x="248" y="247"/>
                  </a:lnTo>
                  <a:lnTo>
                    <a:pt x="268" y="228"/>
                  </a:lnTo>
                  <a:lnTo>
                    <a:pt x="290" y="209"/>
                  </a:lnTo>
                  <a:lnTo>
                    <a:pt x="312" y="191"/>
                  </a:lnTo>
                  <a:lnTo>
                    <a:pt x="335" y="175"/>
                  </a:lnTo>
                  <a:lnTo>
                    <a:pt x="360" y="159"/>
                  </a:lnTo>
                  <a:lnTo>
                    <a:pt x="385" y="145"/>
                  </a:lnTo>
                  <a:lnTo>
                    <a:pt x="410" y="131"/>
                  </a:lnTo>
                  <a:lnTo>
                    <a:pt x="437" y="120"/>
                  </a:lnTo>
                  <a:lnTo>
                    <a:pt x="464" y="110"/>
                  </a:lnTo>
                  <a:lnTo>
                    <a:pt x="492" y="99"/>
                  </a:lnTo>
                  <a:lnTo>
                    <a:pt x="520" y="92"/>
                  </a:lnTo>
                  <a:lnTo>
                    <a:pt x="548" y="85"/>
                  </a:lnTo>
                  <a:lnTo>
                    <a:pt x="578" y="80"/>
                  </a:lnTo>
                  <a:lnTo>
                    <a:pt x="607" y="76"/>
                  </a:lnTo>
                  <a:lnTo>
                    <a:pt x="638" y="73"/>
                  </a:lnTo>
                  <a:lnTo>
                    <a:pt x="668" y="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en-US" altLang="zh-CN" sz="24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22" name="Group 173"/>
            <p:cNvGrpSpPr/>
            <p:nvPr/>
          </p:nvGrpSpPr>
          <p:grpSpPr>
            <a:xfrm>
              <a:off x="9935847" y="2764270"/>
              <a:ext cx="1071624" cy="1063820"/>
              <a:chOff x="6400800" y="1195388"/>
              <a:chExt cx="654050" cy="649287"/>
            </a:xfrm>
            <a:solidFill>
              <a:schemeClr val="bg1"/>
            </a:solidFill>
          </p:grpSpPr>
          <p:sp>
            <p:nvSpPr>
              <p:cNvPr id="30" name="淘宝网Chenying0907出品 289"/>
              <p:cNvSpPr>
                <a:spLocks noEditPoints="1"/>
              </p:cNvSpPr>
              <p:nvPr/>
            </p:nvSpPr>
            <p:spPr bwMode="auto">
              <a:xfrm>
                <a:off x="6400800" y="1195388"/>
                <a:ext cx="654050" cy="649287"/>
              </a:xfrm>
              <a:custGeom>
                <a:avLst/>
                <a:gdLst>
                  <a:gd name="T0" fmla="*/ 361 w 412"/>
                  <a:gd name="T1" fmla="*/ 47 h 409"/>
                  <a:gd name="T2" fmla="*/ 359 w 412"/>
                  <a:gd name="T3" fmla="*/ 39 h 409"/>
                  <a:gd name="T4" fmla="*/ 355 w 412"/>
                  <a:gd name="T5" fmla="*/ 23 h 409"/>
                  <a:gd name="T6" fmla="*/ 343 w 412"/>
                  <a:gd name="T7" fmla="*/ 10 h 409"/>
                  <a:gd name="T8" fmla="*/ 328 w 412"/>
                  <a:gd name="T9" fmla="*/ 1 h 409"/>
                  <a:gd name="T10" fmla="*/ 66 w 412"/>
                  <a:gd name="T11" fmla="*/ 0 h 409"/>
                  <a:gd name="T12" fmla="*/ 60 w 412"/>
                  <a:gd name="T13" fmla="*/ 0 h 409"/>
                  <a:gd name="T14" fmla="*/ 40 w 412"/>
                  <a:gd name="T15" fmla="*/ 4 h 409"/>
                  <a:gd name="T16" fmla="*/ 29 w 412"/>
                  <a:gd name="T17" fmla="*/ 13 h 409"/>
                  <a:gd name="T18" fmla="*/ 21 w 412"/>
                  <a:gd name="T19" fmla="*/ 20 h 409"/>
                  <a:gd name="T20" fmla="*/ 11 w 412"/>
                  <a:gd name="T21" fmla="*/ 37 h 409"/>
                  <a:gd name="T22" fmla="*/ 4 w 412"/>
                  <a:gd name="T23" fmla="*/ 59 h 409"/>
                  <a:gd name="T24" fmla="*/ 1 w 412"/>
                  <a:gd name="T25" fmla="*/ 86 h 409"/>
                  <a:gd name="T26" fmla="*/ 0 w 412"/>
                  <a:gd name="T27" fmla="*/ 113 h 409"/>
                  <a:gd name="T28" fmla="*/ 52 w 412"/>
                  <a:gd name="T29" fmla="*/ 366 h 409"/>
                  <a:gd name="T30" fmla="*/ 52 w 412"/>
                  <a:gd name="T31" fmla="*/ 378 h 409"/>
                  <a:gd name="T32" fmla="*/ 59 w 412"/>
                  <a:gd name="T33" fmla="*/ 395 h 409"/>
                  <a:gd name="T34" fmla="*/ 63 w 412"/>
                  <a:gd name="T35" fmla="*/ 400 h 409"/>
                  <a:gd name="T36" fmla="*/ 73 w 412"/>
                  <a:gd name="T37" fmla="*/ 408 h 409"/>
                  <a:gd name="T38" fmla="*/ 82 w 412"/>
                  <a:gd name="T39" fmla="*/ 409 h 409"/>
                  <a:gd name="T40" fmla="*/ 348 w 412"/>
                  <a:gd name="T41" fmla="*/ 409 h 409"/>
                  <a:gd name="T42" fmla="*/ 365 w 412"/>
                  <a:gd name="T43" fmla="*/ 408 h 409"/>
                  <a:gd name="T44" fmla="*/ 379 w 412"/>
                  <a:gd name="T45" fmla="*/ 400 h 409"/>
                  <a:gd name="T46" fmla="*/ 391 w 412"/>
                  <a:gd name="T47" fmla="*/ 392 h 409"/>
                  <a:gd name="T48" fmla="*/ 405 w 412"/>
                  <a:gd name="T49" fmla="*/ 368 h 409"/>
                  <a:gd name="T50" fmla="*/ 411 w 412"/>
                  <a:gd name="T51" fmla="*/ 342 h 409"/>
                  <a:gd name="T52" fmla="*/ 412 w 412"/>
                  <a:gd name="T53" fmla="*/ 317 h 409"/>
                  <a:gd name="T54" fmla="*/ 26 w 412"/>
                  <a:gd name="T55" fmla="*/ 87 h 409"/>
                  <a:gd name="T56" fmla="*/ 29 w 412"/>
                  <a:gd name="T57" fmla="*/ 67 h 409"/>
                  <a:gd name="T58" fmla="*/ 39 w 412"/>
                  <a:gd name="T59" fmla="*/ 41 h 409"/>
                  <a:gd name="T60" fmla="*/ 44 w 412"/>
                  <a:gd name="T61" fmla="*/ 33 h 409"/>
                  <a:gd name="T62" fmla="*/ 49 w 412"/>
                  <a:gd name="T63" fmla="*/ 41 h 409"/>
                  <a:gd name="T64" fmla="*/ 52 w 412"/>
                  <a:gd name="T65" fmla="*/ 60 h 409"/>
                  <a:gd name="T66" fmla="*/ 26 w 412"/>
                  <a:gd name="T67" fmla="*/ 87 h 409"/>
                  <a:gd name="T68" fmla="*/ 103 w 412"/>
                  <a:gd name="T69" fmla="*/ 330 h 409"/>
                  <a:gd name="T70" fmla="*/ 102 w 412"/>
                  <a:gd name="T71" fmla="*/ 356 h 409"/>
                  <a:gd name="T72" fmla="*/ 96 w 412"/>
                  <a:gd name="T73" fmla="*/ 372 h 409"/>
                  <a:gd name="T74" fmla="*/ 90 w 412"/>
                  <a:gd name="T75" fmla="*/ 380 h 409"/>
                  <a:gd name="T76" fmla="*/ 83 w 412"/>
                  <a:gd name="T77" fmla="*/ 385 h 409"/>
                  <a:gd name="T78" fmla="*/ 82 w 412"/>
                  <a:gd name="T79" fmla="*/ 383 h 409"/>
                  <a:gd name="T80" fmla="*/ 77 w 412"/>
                  <a:gd name="T81" fmla="*/ 375 h 409"/>
                  <a:gd name="T82" fmla="*/ 77 w 412"/>
                  <a:gd name="T83" fmla="*/ 60 h 409"/>
                  <a:gd name="T84" fmla="*/ 76 w 412"/>
                  <a:gd name="T85" fmla="*/ 49 h 409"/>
                  <a:gd name="T86" fmla="*/ 72 w 412"/>
                  <a:gd name="T87" fmla="*/ 31 h 409"/>
                  <a:gd name="T88" fmla="*/ 316 w 412"/>
                  <a:gd name="T89" fmla="*/ 26 h 409"/>
                  <a:gd name="T90" fmla="*/ 322 w 412"/>
                  <a:gd name="T91" fmla="*/ 26 h 409"/>
                  <a:gd name="T92" fmla="*/ 329 w 412"/>
                  <a:gd name="T93" fmla="*/ 30 h 409"/>
                  <a:gd name="T94" fmla="*/ 333 w 412"/>
                  <a:gd name="T95" fmla="*/ 41 h 409"/>
                  <a:gd name="T96" fmla="*/ 335 w 412"/>
                  <a:gd name="T97" fmla="*/ 317 h 409"/>
                  <a:gd name="T98" fmla="*/ 103 w 412"/>
                  <a:gd name="T99" fmla="*/ 330 h 409"/>
                  <a:gd name="T100" fmla="*/ 119 w 412"/>
                  <a:gd name="T101" fmla="*/ 385 h 409"/>
                  <a:gd name="T102" fmla="*/ 122 w 412"/>
                  <a:gd name="T103" fmla="*/ 376 h 409"/>
                  <a:gd name="T104" fmla="*/ 127 w 412"/>
                  <a:gd name="T105" fmla="*/ 356 h 409"/>
                  <a:gd name="T106" fmla="*/ 385 w 412"/>
                  <a:gd name="T107" fmla="*/ 343 h 409"/>
                  <a:gd name="T108" fmla="*/ 382 w 412"/>
                  <a:gd name="T109" fmla="*/ 356 h 409"/>
                  <a:gd name="T110" fmla="*/ 376 w 412"/>
                  <a:gd name="T111" fmla="*/ 369 h 409"/>
                  <a:gd name="T112" fmla="*/ 365 w 412"/>
                  <a:gd name="T113" fmla="*/ 380 h 409"/>
                  <a:gd name="T114" fmla="*/ 348 w 412"/>
                  <a:gd name="T115" fmla="*/ 385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2" h="409">
                    <a:moveTo>
                      <a:pt x="361" y="317"/>
                    </a:moveTo>
                    <a:lnTo>
                      <a:pt x="361" y="47"/>
                    </a:lnTo>
                    <a:lnTo>
                      <a:pt x="361" y="47"/>
                    </a:lnTo>
                    <a:lnTo>
                      <a:pt x="359" y="39"/>
                    </a:lnTo>
                    <a:lnTo>
                      <a:pt x="358" y="31"/>
                    </a:lnTo>
                    <a:lnTo>
                      <a:pt x="355" y="23"/>
                    </a:lnTo>
                    <a:lnTo>
                      <a:pt x="350" y="16"/>
                    </a:lnTo>
                    <a:lnTo>
                      <a:pt x="343" y="10"/>
                    </a:lnTo>
                    <a:lnTo>
                      <a:pt x="336" y="4"/>
                    </a:lnTo>
                    <a:lnTo>
                      <a:pt x="328" y="1"/>
                    </a:lnTo>
                    <a:lnTo>
                      <a:pt x="316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2" y="1"/>
                    </a:lnTo>
                    <a:lnTo>
                      <a:pt x="40" y="4"/>
                    </a:lnTo>
                    <a:lnTo>
                      <a:pt x="34" y="9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1" y="20"/>
                    </a:lnTo>
                    <a:lnTo>
                      <a:pt x="16" y="27"/>
                    </a:lnTo>
                    <a:lnTo>
                      <a:pt x="11" y="37"/>
                    </a:lnTo>
                    <a:lnTo>
                      <a:pt x="7" y="47"/>
                    </a:lnTo>
                    <a:lnTo>
                      <a:pt x="4" y="59"/>
                    </a:lnTo>
                    <a:lnTo>
                      <a:pt x="1" y="72"/>
                    </a:lnTo>
                    <a:lnTo>
                      <a:pt x="1" y="86"/>
                    </a:lnTo>
                    <a:lnTo>
                      <a:pt x="0" y="100"/>
                    </a:lnTo>
                    <a:lnTo>
                      <a:pt x="0" y="113"/>
                    </a:lnTo>
                    <a:lnTo>
                      <a:pt x="52" y="113"/>
                    </a:lnTo>
                    <a:lnTo>
                      <a:pt x="52" y="366"/>
                    </a:lnTo>
                    <a:lnTo>
                      <a:pt x="52" y="366"/>
                    </a:lnTo>
                    <a:lnTo>
                      <a:pt x="52" y="378"/>
                    </a:lnTo>
                    <a:lnTo>
                      <a:pt x="54" y="386"/>
                    </a:lnTo>
                    <a:lnTo>
                      <a:pt x="59" y="395"/>
                    </a:lnTo>
                    <a:lnTo>
                      <a:pt x="63" y="400"/>
                    </a:lnTo>
                    <a:lnTo>
                      <a:pt x="63" y="400"/>
                    </a:lnTo>
                    <a:lnTo>
                      <a:pt x="69" y="405"/>
                    </a:lnTo>
                    <a:lnTo>
                      <a:pt x="73" y="408"/>
                    </a:lnTo>
                    <a:lnTo>
                      <a:pt x="82" y="409"/>
                    </a:lnTo>
                    <a:lnTo>
                      <a:pt x="82" y="409"/>
                    </a:lnTo>
                    <a:lnTo>
                      <a:pt x="348" y="409"/>
                    </a:lnTo>
                    <a:lnTo>
                      <a:pt x="348" y="409"/>
                    </a:lnTo>
                    <a:lnTo>
                      <a:pt x="358" y="409"/>
                    </a:lnTo>
                    <a:lnTo>
                      <a:pt x="365" y="408"/>
                    </a:lnTo>
                    <a:lnTo>
                      <a:pt x="373" y="405"/>
                    </a:lnTo>
                    <a:lnTo>
                      <a:pt x="379" y="400"/>
                    </a:lnTo>
                    <a:lnTo>
                      <a:pt x="385" y="396"/>
                    </a:lnTo>
                    <a:lnTo>
                      <a:pt x="391" y="392"/>
                    </a:lnTo>
                    <a:lnTo>
                      <a:pt x="399" y="380"/>
                    </a:lnTo>
                    <a:lnTo>
                      <a:pt x="405" y="368"/>
                    </a:lnTo>
                    <a:lnTo>
                      <a:pt x="409" y="355"/>
                    </a:lnTo>
                    <a:lnTo>
                      <a:pt x="411" y="342"/>
                    </a:lnTo>
                    <a:lnTo>
                      <a:pt x="412" y="330"/>
                    </a:lnTo>
                    <a:lnTo>
                      <a:pt x="412" y="317"/>
                    </a:lnTo>
                    <a:lnTo>
                      <a:pt x="361" y="317"/>
                    </a:lnTo>
                    <a:close/>
                    <a:moveTo>
                      <a:pt x="26" y="87"/>
                    </a:moveTo>
                    <a:lnTo>
                      <a:pt x="26" y="87"/>
                    </a:lnTo>
                    <a:lnTo>
                      <a:pt x="29" y="67"/>
                    </a:lnTo>
                    <a:lnTo>
                      <a:pt x="33" y="51"/>
                    </a:lnTo>
                    <a:lnTo>
                      <a:pt x="39" y="41"/>
                    </a:lnTo>
                    <a:lnTo>
                      <a:pt x="44" y="33"/>
                    </a:lnTo>
                    <a:lnTo>
                      <a:pt x="44" y="33"/>
                    </a:lnTo>
                    <a:lnTo>
                      <a:pt x="47" y="37"/>
                    </a:lnTo>
                    <a:lnTo>
                      <a:pt x="49" y="41"/>
                    </a:lnTo>
                    <a:lnTo>
                      <a:pt x="50" y="49"/>
                    </a:lnTo>
                    <a:lnTo>
                      <a:pt x="52" y="60"/>
                    </a:lnTo>
                    <a:lnTo>
                      <a:pt x="52" y="87"/>
                    </a:lnTo>
                    <a:lnTo>
                      <a:pt x="26" y="87"/>
                    </a:lnTo>
                    <a:close/>
                    <a:moveTo>
                      <a:pt x="103" y="330"/>
                    </a:moveTo>
                    <a:lnTo>
                      <a:pt x="103" y="330"/>
                    </a:lnTo>
                    <a:lnTo>
                      <a:pt x="103" y="345"/>
                    </a:lnTo>
                    <a:lnTo>
                      <a:pt x="102" y="356"/>
                    </a:lnTo>
                    <a:lnTo>
                      <a:pt x="99" y="365"/>
                    </a:lnTo>
                    <a:lnTo>
                      <a:pt x="96" y="372"/>
                    </a:lnTo>
                    <a:lnTo>
                      <a:pt x="93" y="378"/>
                    </a:lnTo>
                    <a:lnTo>
                      <a:pt x="90" y="380"/>
                    </a:lnTo>
                    <a:lnTo>
                      <a:pt x="87" y="383"/>
                    </a:lnTo>
                    <a:lnTo>
                      <a:pt x="83" y="385"/>
                    </a:lnTo>
                    <a:lnTo>
                      <a:pt x="83" y="385"/>
                    </a:lnTo>
                    <a:lnTo>
                      <a:pt x="82" y="383"/>
                    </a:lnTo>
                    <a:lnTo>
                      <a:pt x="79" y="379"/>
                    </a:lnTo>
                    <a:lnTo>
                      <a:pt x="77" y="375"/>
                    </a:lnTo>
                    <a:lnTo>
                      <a:pt x="77" y="366"/>
                    </a:lnTo>
                    <a:lnTo>
                      <a:pt x="77" y="60"/>
                    </a:lnTo>
                    <a:lnTo>
                      <a:pt x="77" y="60"/>
                    </a:lnTo>
                    <a:lnTo>
                      <a:pt x="76" y="49"/>
                    </a:lnTo>
                    <a:lnTo>
                      <a:pt x="74" y="40"/>
                    </a:lnTo>
                    <a:lnTo>
                      <a:pt x="72" y="31"/>
                    </a:lnTo>
                    <a:lnTo>
                      <a:pt x="69" y="24"/>
                    </a:lnTo>
                    <a:lnTo>
                      <a:pt x="316" y="26"/>
                    </a:lnTo>
                    <a:lnTo>
                      <a:pt x="316" y="26"/>
                    </a:lnTo>
                    <a:lnTo>
                      <a:pt x="322" y="26"/>
                    </a:lnTo>
                    <a:lnTo>
                      <a:pt x="326" y="27"/>
                    </a:lnTo>
                    <a:lnTo>
                      <a:pt x="329" y="30"/>
                    </a:lnTo>
                    <a:lnTo>
                      <a:pt x="332" y="34"/>
                    </a:lnTo>
                    <a:lnTo>
                      <a:pt x="333" y="41"/>
                    </a:lnTo>
                    <a:lnTo>
                      <a:pt x="335" y="47"/>
                    </a:lnTo>
                    <a:lnTo>
                      <a:pt x="335" y="317"/>
                    </a:lnTo>
                    <a:lnTo>
                      <a:pt x="103" y="319"/>
                    </a:lnTo>
                    <a:lnTo>
                      <a:pt x="103" y="330"/>
                    </a:lnTo>
                    <a:close/>
                    <a:moveTo>
                      <a:pt x="348" y="385"/>
                    </a:moveTo>
                    <a:lnTo>
                      <a:pt x="119" y="385"/>
                    </a:lnTo>
                    <a:lnTo>
                      <a:pt x="119" y="385"/>
                    </a:lnTo>
                    <a:lnTo>
                      <a:pt x="122" y="376"/>
                    </a:lnTo>
                    <a:lnTo>
                      <a:pt x="124" y="368"/>
                    </a:lnTo>
                    <a:lnTo>
                      <a:pt x="127" y="356"/>
                    </a:lnTo>
                    <a:lnTo>
                      <a:pt x="129" y="343"/>
                    </a:lnTo>
                    <a:lnTo>
                      <a:pt x="385" y="343"/>
                    </a:lnTo>
                    <a:lnTo>
                      <a:pt x="385" y="343"/>
                    </a:lnTo>
                    <a:lnTo>
                      <a:pt x="382" y="356"/>
                    </a:lnTo>
                    <a:lnTo>
                      <a:pt x="379" y="363"/>
                    </a:lnTo>
                    <a:lnTo>
                      <a:pt x="376" y="369"/>
                    </a:lnTo>
                    <a:lnTo>
                      <a:pt x="371" y="375"/>
                    </a:lnTo>
                    <a:lnTo>
                      <a:pt x="365" y="380"/>
                    </a:lnTo>
                    <a:lnTo>
                      <a:pt x="358" y="383"/>
                    </a:lnTo>
                    <a:lnTo>
                      <a:pt x="348" y="385"/>
                    </a:lnTo>
                    <a:lnTo>
                      <a:pt x="348" y="38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en-US" sz="2400" b="1" noProof="1">
                  <a:latin typeface="+mn-ea"/>
                </a:endParaRPr>
              </a:p>
            </p:txBody>
          </p:sp>
          <p:sp>
            <p:nvSpPr>
              <p:cNvPr id="31" name="淘宝网Chenying0907出品 290"/>
              <p:cNvSpPr>
                <a:spLocks noChangeArrowheads="1"/>
              </p:cNvSpPr>
              <p:nvPr/>
            </p:nvSpPr>
            <p:spPr bwMode="auto">
              <a:xfrm>
                <a:off x="6597650" y="1320800"/>
                <a:ext cx="268288" cy="381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en-US" sz="2400" b="1" noProof="1">
                  <a:latin typeface="+mn-ea"/>
                </a:endParaRPr>
              </a:p>
            </p:txBody>
          </p:sp>
          <p:sp>
            <p:nvSpPr>
              <p:cNvPr id="32" name="淘宝网Chenying0907出品 291"/>
              <p:cNvSpPr>
                <a:spLocks noChangeArrowheads="1"/>
              </p:cNvSpPr>
              <p:nvPr/>
            </p:nvSpPr>
            <p:spPr bwMode="auto">
              <a:xfrm>
                <a:off x="6597650" y="1408113"/>
                <a:ext cx="268288" cy="41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en-US" sz="2400" b="1" noProof="1">
                  <a:latin typeface="+mn-ea"/>
                </a:endParaRPr>
              </a:p>
            </p:txBody>
          </p:sp>
          <p:sp>
            <p:nvSpPr>
              <p:cNvPr id="33" name="淘宝网Chenying0907出品 292"/>
              <p:cNvSpPr>
                <a:spLocks noChangeArrowheads="1"/>
              </p:cNvSpPr>
              <p:nvPr/>
            </p:nvSpPr>
            <p:spPr bwMode="auto">
              <a:xfrm>
                <a:off x="6597650" y="1500188"/>
                <a:ext cx="268288" cy="39687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en-US" sz="2400" b="1" noProof="1">
                  <a:latin typeface="+mn-ea"/>
                </a:endParaRPr>
              </a:p>
            </p:txBody>
          </p:sp>
          <p:sp>
            <p:nvSpPr>
              <p:cNvPr id="34" name="淘宝网Chenying0907出品 293"/>
              <p:cNvSpPr>
                <a:spLocks noChangeArrowheads="1"/>
              </p:cNvSpPr>
              <p:nvPr/>
            </p:nvSpPr>
            <p:spPr bwMode="auto">
              <a:xfrm>
                <a:off x="6597650" y="1587500"/>
                <a:ext cx="268288" cy="41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en-US" sz="2400" b="1" noProof="1">
                  <a:latin typeface="+mn-ea"/>
                </a:endParaRPr>
              </a:p>
            </p:txBody>
          </p:sp>
        </p:grpSp>
        <p:sp>
          <p:nvSpPr>
            <p:cNvPr id="23" name="TextBox 45"/>
            <p:cNvSpPr txBox="1">
              <a:spLocks noChangeArrowheads="1"/>
            </p:cNvSpPr>
            <p:nvPr/>
          </p:nvSpPr>
          <p:spPr bwMode="auto">
            <a:xfrm>
              <a:off x="6238534" y="4587654"/>
              <a:ext cx="2676014" cy="1568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square" lIns="0" rIns="0" bIns="0">
              <a:spAutoFit/>
            </a:bodyPr>
            <a:lstStyle>
              <a:lvl1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defTabSz="457200" eaLnBrk="0" hangingPunct="0"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1025525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lvl="0" algn="ctr" defTabSz="457200">
                <a:buClrTx/>
                <a:buSzTx/>
                <a:buFontTx/>
                <a:tabLst>
                  <a:tab pos="1025525" algn="l"/>
                </a:tabLst>
              </a:pPr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Series of multilingual tax guidance for "the Belt and Road" jurisdictions</a:t>
              </a:r>
            </a:p>
          </p:txBody>
        </p:sp>
        <p:pic>
          <p:nvPicPr>
            <p:cNvPr id="26" name="图片 40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474" y="2625938"/>
              <a:ext cx="944033" cy="1373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图片 2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tretch>
              <a:fillRect/>
            </a:stretch>
          </p:blipFill>
          <p:spPr>
            <a:xfrm>
              <a:off x="7173852" y="2598918"/>
              <a:ext cx="993063" cy="1407435"/>
            </a:xfrm>
            <a:prstGeom prst="rect">
              <a:avLst/>
            </a:prstGeom>
          </p:spPr>
        </p:pic>
      </p:grpSp>
      <p:pic>
        <p:nvPicPr>
          <p:cNvPr id="8" name="图片 7" descr="微信图片_20210809154752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368553" y="113878"/>
            <a:ext cx="1036243" cy="1041784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1525905" y="173990"/>
            <a:ext cx="9947910" cy="9531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zh-CN" sz="2800" b="1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sym typeface="+mn-ea"/>
              </a:rPr>
              <a:t>Ⅱ.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Continue to Promote Tax Service Reform and </a:t>
            </a:r>
          </a:p>
          <a:p>
            <a:pPr algn="l"/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</a:t>
            </a:r>
            <a:r>
              <a:rPr lang="en-US"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   </a:t>
            </a: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Further Optimize the Tax Environment</a:t>
            </a:r>
          </a:p>
        </p:txBody>
      </p:sp>
      <p:grpSp>
        <p:nvGrpSpPr>
          <p:cNvPr id="4" name="组合 2"/>
          <p:cNvGrpSpPr/>
          <p:nvPr/>
        </p:nvGrpSpPr>
        <p:grpSpPr>
          <a:xfrm>
            <a:off x="0" y="1229360"/>
            <a:ext cx="10824210" cy="645160"/>
            <a:chOff x="0" y="1131590"/>
            <a:chExt cx="3699930" cy="432048"/>
          </a:xfrm>
          <a:solidFill>
            <a:srgbClr val="2098E4"/>
          </a:solidFill>
        </p:grpSpPr>
        <p:sp>
          <p:nvSpPr>
            <p:cNvPr id="6" name="五边形 9"/>
            <p:cNvSpPr/>
            <p:nvPr/>
          </p:nvSpPr>
          <p:spPr>
            <a:xfrm>
              <a:off x="0" y="1131590"/>
              <a:ext cx="3290131" cy="432048"/>
            </a:xfrm>
            <a:prstGeom prst="homePlate">
              <a:avLst>
                <a:gd name="adj" fmla="val 26606"/>
              </a:avLst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7" name="燕尾形 10"/>
            <p:cNvSpPr/>
            <p:nvPr/>
          </p:nvSpPr>
          <p:spPr>
            <a:xfrm>
              <a:off x="32789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9" name="燕尾形 11"/>
            <p:cNvSpPr/>
            <p:nvPr/>
          </p:nvSpPr>
          <p:spPr>
            <a:xfrm>
              <a:off x="34838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</p:grpSp>
      <p:sp>
        <p:nvSpPr>
          <p:cNvPr id="10" name="文本框 9"/>
          <p:cNvSpPr txBox="1"/>
          <p:nvPr/>
        </p:nvSpPr>
        <p:spPr>
          <a:xfrm>
            <a:off x="-375920" y="1229995"/>
            <a:ext cx="10130155" cy="64516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 algn="l"/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</a:t>
            </a:r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ii</a:t>
            </a:r>
            <a:r>
              <a:rPr lang="en-US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Introduce the multilingual international tax services to expand corporate </a:t>
            </a:r>
          </a:p>
          <a:p>
            <a:pPr indent="406400" algn="l"/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communication channels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889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9" name="组合 8"/>
          <p:cNvGrpSpPr/>
          <p:nvPr/>
        </p:nvGrpSpPr>
        <p:grpSpPr>
          <a:xfrm>
            <a:off x="8622689" y="-1060238"/>
            <a:ext cx="1755025" cy="175502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429" y="-574910"/>
              <a:ext cx="1144924" cy="1144924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6" y="-1217903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0" y="1720270"/>
            <a:ext cx="12192000" cy="2190115"/>
          </a:xfrm>
          <a:prstGeom prst="rect">
            <a:avLst/>
          </a:prstGeom>
          <a:solidFill>
            <a:schemeClr val="accent5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2C89CA"/>
              </a:solidFill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716915" y="5207635"/>
            <a:ext cx="10539095" cy="10458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Mr. Li Yinan</a:t>
            </a:r>
          </a:p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Deputy Director of Assessment Service Division, </a:t>
            </a:r>
            <a:r>
              <a:rPr lang="zh-CN" altLang="en-US" sz="2000" b="1" dirty="0">
                <a:solidFill>
                  <a:schemeClr val="tx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Large </a:t>
            </a:r>
            <a:r>
              <a:rPr lang="zh-CN" altLang="en-US" sz="2000" b="1" dirty="0" smtClean="0">
                <a:solidFill>
                  <a:schemeClr val="tx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Business Taxation </a:t>
            </a:r>
            <a:r>
              <a:rPr lang="zh-CN" altLang="en-US" sz="2000" b="1" dirty="0">
                <a:solidFill>
                  <a:schemeClr val="tx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Department</a:t>
            </a: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</a:p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State Taxation Administration of the People's Republic of China</a:t>
            </a: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5" name="矩形 259"/>
          <p:cNvSpPr>
            <a:spLocks noChangeArrowheads="1"/>
          </p:cNvSpPr>
          <p:nvPr/>
        </p:nvSpPr>
        <p:spPr bwMode="auto">
          <a:xfrm>
            <a:off x="-191843" y="2169851"/>
            <a:ext cx="12575689" cy="1489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lvl="0" algn="ctr">
              <a:buNone/>
            </a:pPr>
            <a:r>
              <a:rPr lang="en-US" altLang="zh-CN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zh-CN" alt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cs"/>
                <a:ea typeface="+mn-cs"/>
                <a:cs typeface="Arial" panose="020B0604020202020204" pitchFamily="34" charset="0"/>
              </a:rPr>
              <a:t>Large Business Advance </a:t>
            </a:r>
          </a:p>
          <a:p>
            <a:pPr lvl="0" algn="ctr">
              <a:buNone/>
            </a:pPr>
            <a:r>
              <a:rPr lang="zh-CN" alt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cs"/>
                <a:ea typeface="+mn-cs"/>
                <a:cs typeface="Arial" panose="020B0604020202020204" pitchFamily="34" charset="0"/>
              </a:rPr>
              <a:t>Tax Ruling</a:t>
            </a:r>
            <a:r>
              <a:rPr lang="en-US" altLang="zh-CN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cs"/>
                <a:ea typeface="+mn-cs"/>
                <a:cs typeface="Arial" panose="020B0604020202020204" pitchFamily="34" charset="0"/>
              </a:rPr>
              <a:t> (service)</a:t>
            </a:r>
          </a:p>
        </p:txBody>
      </p:sp>
    </p:spTree>
  </p:cSld>
  <p:clrMapOvr>
    <a:masterClrMapping/>
  </p:clrMapOvr>
  <p:transition>
    <p:wip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9685" y="0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5953798" y="1329447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368300" y="2098675"/>
            <a:ext cx="11457305" cy="50038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buNone/>
            </a:pPr>
            <a:r>
              <a:rPr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Large Businesses ATR</a:t>
            </a:r>
            <a:r>
              <a:rPr lang="zh-CN"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（</a:t>
            </a:r>
            <a:r>
              <a:rPr lang="en-US" altLang="zh-CN"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service</a:t>
            </a:r>
            <a:r>
              <a:rPr lang="zh-CN"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）</a:t>
            </a:r>
            <a:r>
              <a:rPr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system in China</a:t>
            </a:r>
            <a:r>
              <a:rPr lang="en-US"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-STA</a:t>
            </a:r>
            <a:r>
              <a:rPr lang="en-US" altLang="zh-CN"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4" name="矩形 13"/>
          <p:cNvSpPr/>
          <p:nvPr/>
        </p:nvSpPr>
        <p:spPr>
          <a:xfrm>
            <a:off x="2760345" y="3115310"/>
            <a:ext cx="8604000" cy="82994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fontAlgn="auto">
              <a:lnSpc>
                <a:spcPct val="100000"/>
              </a:lnSpc>
            </a:pPr>
            <a:r>
              <a:rPr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February 2012, </a:t>
            </a:r>
            <a:r>
              <a:rPr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  <a:sym typeface="+mn-ea"/>
              </a:rPr>
              <a:t>put forward</a:t>
            </a:r>
            <a:r>
              <a:rPr 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  <a:sym typeface="+mn-ea"/>
              </a:rPr>
              <a:t> </a:t>
            </a:r>
            <a:r>
              <a:rPr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  <a:sym typeface="+mn-ea"/>
              </a:rPr>
              <a:t>the concept of ATR</a:t>
            </a:r>
            <a:r>
              <a:rPr 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  <a:sym typeface="+mn-ea"/>
              </a:rPr>
              <a:t>(service) </a:t>
            </a:r>
            <a:r>
              <a:rPr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  <a:sym typeface="+mn-ea"/>
              </a:rPr>
              <a:t>for the first time.</a:t>
            </a:r>
            <a:endParaRPr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+mn-lt"/>
              <a:cs typeface="+mn-lt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2760345" y="4207510"/>
            <a:ext cx="8604250" cy="119888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fontAlgn="auto"/>
            <a:r>
              <a:rPr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  <a:sym typeface="+mn-ea"/>
              </a:rPr>
              <a:t>March </a:t>
            </a:r>
            <a:r>
              <a:rPr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  <a:sym typeface="+mn-ea"/>
              </a:rPr>
              <a:t>2021, </a:t>
            </a:r>
            <a:r>
              <a:rPr 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  <a:sym typeface="+mn-ea"/>
              </a:rPr>
              <a:t>proposed that ATR(service) should be implemented for large enterprises, and relevant policies should be </a:t>
            </a:r>
            <a:r>
              <a:rPr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  <a:sym typeface="+mn-ea"/>
              </a:rPr>
              <a:t>establish</a:t>
            </a:r>
            <a:r>
              <a:rPr 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  <a:sym typeface="+mn-ea"/>
              </a:rPr>
              <a:t>ed and improved.</a:t>
            </a:r>
            <a:endParaRPr lang="en-US" altLang="zh-CN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8" name="Rectangle: Rounded Corners 10"/>
          <p:cNvSpPr/>
          <p:nvPr/>
        </p:nvSpPr>
        <p:spPr>
          <a:xfrm>
            <a:off x="736894" y="4362803"/>
            <a:ext cx="1404325" cy="493405"/>
          </a:xfrm>
          <a:prstGeom prst="roundRect">
            <a:avLst>
              <a:gd name="adj" fmla="val 19113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2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6" name="Rectangle: Rounded Corners 9"/>
          <p:cNvSpPr/>
          <p:nvPr/>
        </p:nvSpPr>
        <p:spPr>
          <a:xfrm>
            <a:off x="736894" y="3115028"/>
            <a:ext cx="1404325" cy="493405"/>
          </a:xfrm>
          <a:prstGeom prst="roundRect">
            <a:avLst>
              <a:gd name="adj" fmla="val 22201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1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</p:spTree>
  </p:cSld>
  <p:clrMapOvr>
    <a:masterClrMapping/>
  </p:clrMapOvr>
  <p:transition>
    <p:wip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5953798" y="1329447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1172845" y="1870075"/>
            <a:ext cx="10074275" cy="760095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buNone/>
            </a:pPr>
            <a:r>
              <a:rPr lang="zh-CN" altLang="en-US" sz="2800" b="1" dirty="0">
                <a:effectLst/>
                <a:latin typeface="Arial" panose="020B0604020202020204" pitchFamily="34" charset="0"/>
                <a:ea typeface="+mj-lt"/>
                <a:cs typeface="Arial" panose="020B0604020202020204" pitchFamily="34" charset="0"/>
              </a:rPr>
              <a:t>Large Businesses ATR</a:t>
            </a:r>
            <a:r>
              <a:rPr lang="zh-CN"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（</a:t>
            </a:r>
            <a:r>
              <a:rPr lang="en-US" altLang="zh-CN"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service</a:t>
            </a:r>
            <a:r>
              <a:rPr lang="zh-CN"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）</a:t>
            </a:r>
            <a:r>
              <a:rPr lang="zh-CN" altLang="en-US" sz="2800" b="1" dirty="0">
                <a:effectLst/>
                <a:latin typeface="Arial" panose="020B0604020202020204" pitchFamily="34" charset="0"/>
                <a:ea typeface="+mj-lt"/>
                <a:cs typeface="Arial" panose="020B0604020202020204" pitchFamily="34" charset="0"/>
              </a:rPr>
              <a:t> system in China</a:t>
            </a:r>
          </a:p>
          <a:p>
            <a:pPr algn="ctr">
              <a:buNone/>
            </a:pPr>
            <a:r>
              <a:rPr lang="en-US" altLang="zh-CN" sz="2800" b="1" dirty="0">
                <a:effectLst/>
                <a:latin typeface="Arial" panose="020B0604020202020204" pitchFamily="34" charset="0"/>
                <a:ea typeface="+mj-lt"/>
                <a:cs typeface="Arial" panose="020B0604020202020204" pitchFamily="34" charset="0"/>
              </a:rPr>
              <a:t>-</a:t>
            </a:r>
            <a:r>
              <a:rPr lang="zh-CN" altLang="en-US" sz="2800" b="1" dirty="0">
                <a:effectLst/>
                <a:latin typeface="Arial" panose="020B0604020202020204" pitchFamily="34" charset="0"/>
                <a:ea typeface="+mj-lt"/>
                <a:cs typeface="Arial" panose="020B0604020202020204" pitchFamily="34" charset="0"/>
              </a:rPr>
              <a:t> Local Tax Authorities </a:t>
            </a:r>
            <a:endParaRPr lang="en-US" altLang="zh-CN" sz="2800" b="1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grpSp>
        <p:nvGrpSpPr>
          <p:cNvPr id="3" name="组合 2"/>
          <p:cNvGrpSpPr/>
          <p:nvPr/>
        </p:nvGrpSpPr>
        <p:grpSpPr>
          <a:xfrm>
            <a:off x="773724" y="3027680"/>
            <a:ext cx="10967426" cy="2049145"/>
            <a:chOff x="1160" y="5620"/>
            <a:chExt cx="17272" cy="3227"/>
          </a:xfrm>
        </p:grpSpPr>
        <p:sp>
          <p:nvSpPr>
            <p:cNvPr id="14" name="矩形 13"/>
            <p:cNvSpPr/>
            <p:nvPr/>
          </p:nvSpPr>
          <p:spPr>
            <a:xfrm>
              <a:off x="4084" y="5620"/>
              <a:ext cx="14268" cy="1888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fontAlgn="auto">
                <a:lnSpc>
                  <a:spcPct val="100000"/>
                </a:lnSpc>
              </a:pP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Beijing Municipal Tax Service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: </a:t>
              </a: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clarif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y</a:t>
              </a: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 the matters 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that </a:t>
              </a: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need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 to be </a:t>
              </a: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 coordinat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ed</a:t>
              </a: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 or determin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ed</a:t>
              </a: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 before the tax-related claims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. </a:t>
              </a:r>
            </a:p>
            <a:p>
              <a:pPr algn="just" fontAlgn="auto">
                <a:lnSpc>
                  <a:spcPct val="100000"/>
                </a:lnSpc>
              </a:pPr>
              <a:endParaRPr 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4084" y="7540"/>
              <a:ext cx="14348" cy="13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fontAlgn="auto"/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Guangdong Provincial Tax </a:t>
              </a:r>
              <a:r>
                <a:rPr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Service</a:t>
              </a:r>
              <a:r>
                <a:rPr lang="en-US"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: </a:t>
              </a:r>
              <a:r>
                <a:rPr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clarif</a:t>
              </a:r>
              <a:r>
                <a:rPr lang="en-US"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y 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the applicable subject, </a:t>
              </a:r>
              <a:r>
                <a:rPr lang="en-US" altLang="zh-CN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scope</a:t>
              </a:r>
              <a:r>
                <a:rPr lang="en-US" altLang="zh-CN"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, and </a:t>
              </a:r>
              <a:r>
                <a:rPr lang="en-US" altLang="zh-CN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application procedure of ATR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(service)</a:t>
              </a:r>
              <a:r>
                <a:rPr lang="en-US" altLang="zh-CN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.</a:t>
              </a:r>
              <a:endParaRPr lang="en-US" altLang="zh-CN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endParaRPr>
            </a:p>
          </p:txBody>
        </p:sp>
        <p:sp>
          <p:nvSpPr>
            <p:cNvPr id="18" name="Rectangle: Rounded Corners 10"/>
            <p:cNvSpPr/>
            <p:nvPr/>
          </p:nvSpPr>
          <p:spPr>
            <a:xfrm>
              <a:off x="1160" y="7708"/>
              <a:ext cx="2212" cy="777"/>
            </a:xfrm>
            <a:prstGeom prst="roundRect">
              <a:avLst>
                <a:gd name="adj" fmla="val 19113"/>
              </a:avLst>
            </a:prstGeom>
            <a:solidFill>
              <a:srgbClr val="11609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dirty="0">
                  <a:latin typeface="微软雅黑" panose="020B0503020204020204" pitchFamily="34" charset="-122"/>
                  <a:ea typeface="微软雅黑" panose="020B0503020204020204" pitchFamily="34" charset="-122"/>
                  <a:cs typeface="Segoe UI" panose="020B0502040204020203" pitchFamily="34" charset="0"/>
                  <a:sym typeface="Century Gothic" panose="020B0502020202020204" pitchFamily="34" charset="0"/>
                </a:rPr>
                <a:t>2</a:t>
              </a:r>
              <a:endParaRPr lang="id-ID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endParaRPr>
            </a:p>
          </p:txBody>
        </p:sp>
        <p:sp>
          <p:nvSpPr>
            <p:cNvPr id="6" name="Rectangle: Rounded Corners 9"/>
            <p:cNvSpPr/>
            <p:nvPr/>
          </p:nvSpPr>
          <p:spPr>
            <a:xfrm>
              <a:off x="1160" y="5714"/>
              <a:ext cx="2212" cy="777"/>
            </a:xfrm>
            <a:prstGeom prst="roundRect">
              <a:avLst>
                <a:gd name="adj" fmla="val 22201"/>
              </a:avLst>
            </a:prstGeom>
            <a:solidFill>
              <a:srgbClr val="11609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dirty="0">
                  <a:latin typeface="微软雅黑" panose="020B0503020204020204" pitchFamily="34" charset="-122"/>
                  <a:ea typeface="微软雅黑" panose="020B0503020204020204" pitchFamily="34" charset="-122"/>
                  <a:cs typeface="Segoe UI" panose="020B0502040204020203" pitchFamily="34" charset="0"/>
                  <a:sym typeface="Century Gothic" panose="020B0502020202020204" pitchFamily="34" charset="0"/>
                </a:rPr>
                <a:t>1</a:t>
              </a:r>
              <a:endParaRPr lang="id-ID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endParaRPr>
            </a:p>
          </p:txBody>
        </p:sp>
      </p:grpSp>
    </p:spTree>
  </p:cSld>
  <p:clrMapOvr>
    <a:masterClrMapping/>
  </p:clrMapOvr>
  <p:transition>
    <p:wip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127250" y="512763"/>
            <a:ext cx="7991475" cy="7747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marL="0" marR="0" lvl="0" indent="0" algn="ctr" defTabSz="914400" rtl="0" eaLnBrk="0" fontAlgn="auto" latinLnBrk="0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j-ea"/>
                <a:cs typeface="+mj-cs"/>
                <a:sym typeface="+mn-ea"/>
              </a:rPr>
              <a:t> 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5" name="TextBox 8"/>
          <p:cNvSpPr txBox="1">
            <a:spLocks noChangeArrowheads="1"/>
          </p:cNvSpPr>
          <p:nvPr/>
        </p:nvSpPr>
        <p:spPr bwMode="auto">
          <a:xfrm>
            <a:off x="895985" y="4577715"/>
            <a:ext cx="4824095" cy="197358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Yu Zhifang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 dirty="0" err="1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Deputy Director</a:t>
            </a:r>
            <a:endParaRPr kumimoji="0" lang="en-US" altLang="zh-CN" sz="2400" b="1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Taxpayer Rights Protection Division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Taxpayer Service Department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STA, China</a:t>
            </a: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358393" y="16086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505697" y="513093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8" name="图片 7" descr="C:\Users\张晗\Desktop\微信图片_20220328170143.jpg微信图片_2022032817014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/>
          <a:stretch>
            <a:fillRect/>
          </a:stretch>
        </p:blipFill>
        <p:spPr>
          <a:xfrm>
            <a:off x="7757160" y="1203325"/>
            <a:ext cx="2361565" cy="337439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6525895" y="4577715"/>
            <a:ext cx="4824095" cy="197358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Li </a:t>
            </a:r>
            <a:r>
              <a:rPr kumimoji="0" lang="en-US" altLang="zh-CN" sz="2400" b="1" u="none" strike="noStrike" kern="1200" cap="none" spc="0" normalizeH="0" baseline="0" noProof="0" dirty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Yi</a:t>
            </a:r>
            <a:r>
              <a:rPr kumimoji="0" lang="en-US" altLang="zh-CN" sz="2400" b="1" u="none" strike="noStrike" kern="1200" cap="none" spc="0" normalizeH="0" baseline="0" noProof="0" dirty="0" err="1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nan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 dirty="0" err="1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Deputy Director</a:t>
            </a:r>
            <a:endParaRPr kumimoji="0" lang="en-US" altLang="zh-CN" sz="2400" b="1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Assessment </a:t>
            </a:r>
            <a:r>
              <a:rPr kumimoji="0" lang="en-US" altLang="zh-CN" sz="18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Service Office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Large </a:t>
            </a:r>
            <a:r>
              <a:rPr kumimoji="0" lang="en-US" altLang="zh-CN" sz="18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Business Taxation Department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STA, China</a:t>
            </a: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2057400" y="1202690"/>
            <a:ext cx="2343785" cy="3345815"/>
          </a:xfrm>
          <a:prstGeom prst="rect">
            <a:avLst/>
          </a:prstGeom>
        </p:spPr>
      </p:pic>
      <p:cxnSp>
        <p:nvCxnSpPr>
          <p:cNvPr id="7" name="直接连接符 6"/>
          <p:cNvCxnSpPr/>
          <p:nvPr/>
        </p:nvCxnSpPr>
        <p:spPr>
          <a:xfrm>
            <a:off x="6035675" y="1197610"/>
            <a:ext cx="22860" cy="540131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5953798" y="1329447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1278890" y="1924685"/>
            <a:ext cx="10273030" cy="53467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buNone/>
            </a:pPr>
            <a:r>
              <a:rPr lang="zh-CN" altLang="en-US" sz="2800" b="1" dirty="0">
                <a:effectLst/>
                <a:latin typeface="Arial" panose="020B0604020202020204" pitchFamily="34" charset="0"/>
                <a:ea typeface="+mj-lt"/>
                <a:cs typeface="Arial" panose="020B0604020202020204" pitchFamily="34" charset="0"/>
                <a:sym typeface="+mn-ea"/>
              </a:rPr>
              <a:t>Large Business ATR</a:t>
            </a:r>
            <a:r>
              <a:rPr lang="zh-CN"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（</a:t>
            </a:r>
            <a:r>
              <a:rPr lang="en-US" altLang="zh-CN"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service</a:t>
            </a:r>
            <a:r>
              <a:rPr lang="zh-CN" altLang="en-US" sz="2800" b="1" dirty="0"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）</a:t>
            </a:r>
            <a:r>
              <a:rPr lang="zh-CN" altLang="en-US" sz="2800" b="1" dirty="0">
                <a:effectLst/>
                <a:latin typeface="Arial" panose="020B0604020202020204" pitchFamily="34" charset="0"/>
                <a:ea typeface="+mj-lt"/>
                <a:cs typeface="Arial" panose="020B0604020202020204" pitchFamily="34" charset="0"/>
                <a:sym typeface="+mn-ea"/>
              </a:rPr>
              <a:t> Practice in China</a:t>
            </a: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grpSp>
        <p:nvGrpSpPr>
          <p:cNvPr id="7" name="组合 6"/>
          <p:cNvGrpSpPr/>
          <p:nvPr/>
        </p:nvGrpSpPr>
        <p:grpSpPr>
          <a:xfrm>
            <a:off x="775970" y="2779395"/>
            <a:ext cx="10993120" cy="3396115"/>
            <a:chOff x="1160" y="5040"/>
            <a:chExt cx="17312" cy="4389"/>
          </a:xfrm>
        </p:grpSpPr>
        <p:sp>
          <p:nvSpPr>
            <p:cNvPr id="5" name="Rectangle: Rounded Corners 9"/>
            <p:cNvSpPr/>
            <p:nvPr/>
          </p:nvSpPr>
          <p:spPr>
            <a:xfrm>
              <a:off x="1160" y="5208"/>
              <a:ext cx="2212" cy="777"/>
            </a:xfrm>
            <a:prstGeom prst="roundRect">
              <a:avLst>
                <a:gd name="adj" fmla="val 22201"/>
              </a:avLst>
            </a:prstGeom>
            <a:solidFill>
              <a:srgbClr val="11609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dirty="0">
                  <a:latin typeface="微软雅黑" panose="020B0503020204020204" pitchFamily="34" charset="-122"/>
                  <a:ea typeface="微软雅黑" panose="020B0503020204020204" pitchFamily="34" charset="-122"/>
                  <a:cs typeface="Segoe UI" panose="020B0502040204020203" pitchFamily="34" charset="0"/>
                  <a:sym typeface="Century Gothic" panose="020B0502020202020204" pitchFamily="34" charset="0"/>
                </a:rPr>
                <a:t>1</a:t>
              </a:r>
              <a:endParaRPr lang="id-ID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endParaRPr>
            </a:p>
          </p:txBody>
        </p:sp>
        <p:sp>
          <p:nvSpPr>
            <p:cNvPr id="6" name="Rectangle: Rounded Corners 10"/>
            <p:cNvSpPr/>
            <p:nvPr/>
          </p:nvSpPr>
          <p:spPr>
            <a:xfrm>
              <a:off x="1160" y="6941"/>
              <a:ext cx="2212" cy="777"/>
            </a:xfrm>
            <a:prstGeom prst="roundRect">
              <a:avLst>
                <a:gd name="adj" fmla="val 19113"/>
              </a:avLst>
            </a:prstGeom>
            <a:solidFill>
              <a:srgbClr val="11609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dirty="0">
                  <a:latin typeface="微软雅黑" panose="020B0503020204020204" pitchFamily="34" charset="-122"/>
                  <a:ea typeface="微软雅黑" panose="020B0503020204020204" pitchFamily="34" charset="-122"/>
                  <a:cs typeface="Segoe UI" panose="020B0502040204020203" pitchFamily="34" charset="0"/>
                  <a:sym typeface="Century Gothic" panose="020B0502020202020204" pitchFamily="34" charset="0"/>
                </a:rPr>
                <a:t>2</a:t>
              </a:r>
              <a:endParaRPr lang="id-ID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4124" y="5040"/>
              <a:ext cx="14268" cy="1549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fontAlgn="auto">
                <a:lnSpc>
                  <a:spcPct val="100000"/>
                </a:lnSpc>
              </a:pP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STA and some </a:t>
              </a: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large enterprises</a:t>
              </a:r>
              <a:r>
                <a:rPr lang="en-US"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, including 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foreign enterprises</a:t>
              </a:r>
              <a:r>
                <a:rPr lang="en-US"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, reached 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an agreement on the terms of pilot provision of ATR services in the tax compliance Agreement.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 </a:t>
              </a:r>
            </a:p>
          </p:txBody>
        </p:sp>
        <p:sp>
          <p:nvSpPr>
            <p:cNvPr id="15" name="矩形 14"/>
            <p:cNvSpPr/>
            <p:nvPr/>
          </p:nvSpPr>
          <p:spPr>
            <a:xfrm>
              <a:off x="4124" y="6941"/>
              <a:ext cx="14348" cy="1073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fontAlgn="auto"/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In 2018, </a:t>
              </a:r>
              <a:r>
                <a:rPr lang="en-US" altLang="zh-CN"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STA </a:t>
              </a:r>
              <a:r>
                <a:rPr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made 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the first</a:t>
              </a: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 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ATR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(service)</a:t>
              </a: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 on tax-related matters for a foreign </a:t>
              </a:r>
              <a:r>
                <a:rPr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enterprise</a:t>
              </a:r>
              <a:r>
                <a:rPr lang="en-US"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</a:rPr>
                <a:t>.</a:t>
              </a:r>
              <a:endPara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n-lt"/>
                <a:cs typeface="+mn-lt"/>
                <a:sym typeface="+mn-ea"/>
              </a:endParaRPr>
            </a:p>
          </p:txBody>
        </p:sp>
        <p:sp>
          <p:nvSpPr>
            <p:cNvPr id="3" name="Rectangle: Rounded Corners 10"/>
            <p:cNvSpPr/>
            <p:nvPr/>
          </p:nvSpPr>
          <p:spPr>
            <a:xfrm>
              <a:off x="1160" y="8356"/>
              <a:ext cx="2212" cy="777"/>
            </a:xfrm>
            <a:prstGeom prst="roundRect">
              <a:avLst>
                <a:gd name="adj" fmla="val 19113"/>
              </a:avLst>
            </a:prstGeom>
            <a:solidFill>
              <a:srgbClr val="11609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id-ID" sz="2000" dirty="0">
                  <a:latin typeface="微软雅黑" panose="020B0503020204020204" pitchFamily="34" charset="-122"/>
                  <a:ea typeface="微软雅黑" panose="020B0503020204020204" pitchFamily="34" charset="-122"/>
                  <a:cs typeface="Segoe UI" panose="020B0502040204020203" pitchFamily="34" charset="0"/>
                  <a:sym typeface="Century Gothic" panose="020B0502020202020204" pitchFamily="34" charset="0"/>
                </a:rPr>
                <a:t>3</a:t>
              </a:r>
            </a:p>
          </p:txBody>
        </p:sp>
        <p:sp>
          <p:nvSpPr>
            <p:cNvPr id="4" name="矩形 3"/>
            <p:cNvSpPr/>
            <p:nvPr/>
          </p:nvSpPr>
          <p:spPr>
            <a:xfrm>
              <a:off x="4124" y="8356"/>
              <a:ext cx="14348" cy="1073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fontAlgn="auto"/>
              <a:r>
                <a:rPr lang="zh-CN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Since 2021</a:t>
              </a:r>
              <a:r>
                <a:rPr lang="zh-CN"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,</a:t>
              </a:r>
              <a:r>
                <a:rPr lang="en-US" altLang="zh-CN"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 </a:t>
              </a:r>
              <a:r>
                <a:rPr lang="en-US"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22</a:t>
              </a:r>
              <a:r>
                <a:rPr sz="24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 </a:t>
              </a: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large business ATR</a:t>
              </a:r>
              <a:r>
                <a:rPr lang="en-US"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(service)</a:t>
              </a:r>
              <a:r>
                <a:rPr sz="24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+mn-lt"/>
                  <a:cs typeface="+mn-lt"/>
                  <a:sym typeface="+mn-ea"/>
                </a:rPr>
                <a:t> cases have been handled nationwide.</a:t>
              </a:r>
            </a:p>
          </p:txBody>
        </p:sp>
      </p:grpSp>
    </p:spTree>
  </p:cSld>
  <p:clrMapOvr>
    <a:masterClrMapping/>
  </p:clrMapOvr>
  <p:transition>
    <p:wip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/>
          <p:cNvSpPr/>
          <p:nvPr/>
        </p:nvSpPr>
        <p:spPr>
          <a:xfrm rot="2700000">
            <a:off x="5954218" y="137516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6146203" y="1375167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4565398" y="2118376"/>
            <a:ext cx="3484277" cy="534502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lvl="1" algn="ctr">
              <a:buClrTx/>
              <a:buSzTx/>
              <a:buFontTx/>
            </a:pPr>
            <a:r>
              <a:rPr lang="zh-CN" alt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lt"/>
                <a:cs typeface="Arial" panose="020B0604020202020204" pitchFamily="34" charset="0"/>
                <a:sym typeface="+mn-ea"/>
              </a:rPr>
              <a:t> </a:t>
            </a:r>
            <a:r>
              <a:rPr lang="zh-CN" altLang="en-US" sz="2800" b="1" dirty="0">
                <a:effectLst/>
                <a:latin typeface="Arial" panose="020B0604020202020204" pitchFamily="34" charset="0"/>
                <a:ea typeface="+mj-lt"/>
                <a:cs typeface="Arial" panose="020B0604020202020204" pitchFamily="34" charset="0"/>
                <a:sym typeface="+mn-ea"/>
              </a:rPr>
              <a:t>Next Step</a:t>
            </a:r>
            <a:endParaRPr lang="en-US" altLang="zh-CN" sz="2800" b="1" dirty="0">
              <a:effectLst/>
              <a:latin typeface="Arial" panose="020B0604020202020204" pitchFamily="34" charset="0"/>
              <a:ea typeface="+mj-lt"/>
              <a:cs typeface="Arial" panose="020B0604020202020204" pitchFamily="34" charset="0"/>
              <a:sym typeface="+mn-ea"/>
            </a:endParaRP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24" name="TextBox 64"/>
          <p:cNvSpPr txBox="1"/>
          <p:nvPr/>
        </p:nvSpPr>
        <p:spPr>
          <a:xfrm>
            <a:off x="2214679" y="3704010"/>
            <a:ext cx="204980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entury Gothic" panose="020B0502020202020204" pitchFamily="34" charset="0"/>
              </a:rPr>
              <a:t> 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  <a:p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26" name="TextBox 64"/>
          <p:cNvSpPr txBox="1"/>
          <p:nvPr/>
        </p:nvSpPr>
        <p:spPr>
          <a:xfrm>
            <a:off x="1495425" y="3199130"/>
            <a:ext cx="392747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acceptance institutions</a:t>
            </a:r>
          </a:p>
        </p:txBody>
      </p:sp>
      <p:sp>
        <p:nvSpPr>
          <p:cNvPr id="127" name="TextBox 64"/>
          <p:cNvSpPr txBox="1"/>
          <p:nvPr/>
        </p:nvSpPr>
        <p:spPr>
          <a:xfrm>
            <a:off x="5422900" y="3199130"/>
            <a:ext cx="272097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  <a:sym typeface="Century Gothic" panose="020B0502020202020204" pitchFamily="34" charset="0"/>
              </a:rPr>
              <a:t>acceptance scope</a:t>
            </a:r>
          </a:p>
        </p:txBody>
      </p:sp>
      <p:sp>
        <p:nvSpPr>
          <p:cNvPr id="130" name="圆角矩形 13"/>
          <p:cNvSpPr/>
          <p:nvPr/>
        </p:nvSpPr>
        <p:spPr>
          <a:xfrm>
            <a:off x="2743196" y="3703949"/>
            <a:ext cx="840062" cy="336549"/>
          </a:xfrm>
          <a:prstGeom prst="round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  <a:sym typeface="Century Gothic" panose="020B0502020202020204" pitchFamily="34" charset="0"/>
              </a:rPr>
              <a:t>ONE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31" name="圆角矩形 14"/>
          <p:cNvSpPr/>
          <p:nvPr/>
        </p:nvSpPr>
        <p:spPr>
          <a:xfrm>
            <a:off x="6021989" y="3704071"/>
            <a:ext cx="840062" cy="336549"/>
          </a:xfrm>
          <a:prstGeom prst="round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  <a:sym typeface="Century Gothic" panose="020B0502020202020204" pitchFamily="34" charset="0"/>
              </a:rPr>
              <a:t>TWO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32" name="圆角矩形 15"/>
          <p:cNvSpPr/>
          <p:nvPr/>
        </p:nvSpPr>
        <p:spPr>
          <a:xfrm>
            <a:off x="1360805" y="3051810"/>
            <a:ext cx="9470390" cy="1264285"/>
          </a:xfrm>
          <a:prstGeom prst="roundRect">
            <a:avLst>
              <a:gd name="adj" fmla="val 1667"/>
            </a:avLst>
          </a:prstGeom>
          <a:noFill/>
          <a:ln w="19050">
            <a:solidFill>
              <a:schemeClr val="bg1">
                <a:lumMod val="75000"/>
              </a:schemeClr>
            </a:solidFill>
          </a:ln>
          <a:effectLst>
            <a:outerShdw blurRad="114300" sx="102000" sy="102000" algn="ctr" rotWithShape="0">
              <a:prstClr val="black">
                <a:alpha val="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9" name="TextBox 64"/>
          <p:cNvSpPr txBox="1"/>
          <p:nvPr/>
        </p:nvSpPr>
        <p:spPr>
          <a:xfrm>
            <a:off x="8289290" y="3199130"/>
            <a:ext cx="243967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</a:rPr>
              <a:t> </a:t>
            </a:r>
            <a:r>
              <a:rPr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reply methods</a:t>
            </a:r>
          </a:p>
          <a:p>
            <a:endParaRPr lang="zh-CN" alt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+mn-lt"/>
              <a:cs typeface="+mn-lt"/>
            </a:endParaRPr>
          </a:p>
        </p:txBody>
      </p:sp>
      <p:sp>
        <p:nvSpPr>
          <p:cNvPr id="20" name="圆角矩形 14"/>
          <p:cNvSpPr/>
          <p:nvPr/>
        </p:nvSpPr>
        <p:spPr>
          <a:xfrm>
            <a:off x="8775965" y="3703960"/>
            <a:ext cx="913464" cy="336549"/>
          </a:xfrm>
          <a:prstGeom prst="round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  <a:sym typeface="Century Gothic" panose="020B0502020202020204" pitchFamily="34" charset="0"/>
              </a:rPr>
              <a:t>THREE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398905" y="4623435"/>
            <a:ext cx="9393555" cy="156845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fontAlgn="auto">
              <a:lnSpc>
                <a:spcPct val="100000"/>
              </a:lnSpc>
            </a:pPr>
            <a:r>
              <a:rPr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In the next step, we will further combine theoretical research with practical exploration,</a:t>
            </a:r>
            <a:r>
              <a:rPr 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 </a:t>
            </a:r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and </a:t>
            </a:r>
            <a:r>
              <a:rPr lang="zh-CN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clarify </a:t>
            </a:r>
            <a:r>
              <a:rPr lang="zh-CN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and refine the accept</a:t>
            </a:r>
            <a:r>
              <a:rPr lang="en-US" altLang="zh-CN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ance</a:t>
            </a:r>
            <a:r>
              <a:rPr lang="zh-CN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 institutions, accept</a:t>
            </a:r>
            <a:r>
              <a:rPr lang="en-US" altLang="zh-CN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ance</a:t>
            </a:r>
            <a:r>
              <a:rPr lang="zh-CN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 scope, reply methods, etc.</a:t>
            </a:r>
            <a:r>
              <a:rPr lang="en-US" altLang="zh-CN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+mn-lt"/>
                <a:cs typeface="+mn-lt"/>
              </a:rPr>
              <a:t> </a:t>
            </a:r>
            <a:endParaRPr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+mn-lt"/>
              <a:cs typeface="+mn-lt"/>
            </a:endParaRPr>
          </a:p>
        </p:txBody>
      </p:sp>
    </p:spTree>
  </p:cSld>
  <p:clrMapOvr>
    <a:masterClrMapping/>
  </p:clrMapOvr>
  <p:transition>
    <p:wip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9" name="组合 8"/>
          <p:cNvGrpSpPr/>
          <p:nvPr/>
        </p:nvGrpSpPr>
        <p:grpSpPr>
          <a:xfrm>
            <a:off x="8622689" y="-1060238"/>
            <a:ext cx="1755025" cy="175502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429" y="-574910"/>
              <a:ext cx="1144924" cy="1144924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6" y="-1217903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0" y="2152015"/>
            <a:ext cx="12192000" cy="1912620"/>
          </a:xfrm>
          <a:prstGeom prst="rect">
            <a:avLst/>
          </a:prstGeom>
          <a:solidFill>
            <a:schemeClr val="accent5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259"/>
          <p:cNvSpPr>
            <a:spLocks noChangeArrowheads="1"/>
          </p:cNvSpPr>
          <p:nvPr/>
        </p:nvSpPr>
        <p:spPr bwMode="auto">
          <a:xfrm>
            <a:off x="-191843" y="2693091"/>
            <a:ext cx="12575689" cy="8305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en-US" altLang="zh-CN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THANKS</a:t>
            </a: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889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4" name="组合 8"/>
          <p:cNvGrpSpPr/>
          <p:nvPr/>
        </p:nvGrpSpPr>
        <p:grpSpPr>
          <a:xfrm>
            <a:off x="8622689" y="-1060238"/>
            <a:ext cx="1755025" cy="175502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429" y="-574910"/>
              <a:ext cx="1144924" cy="1144924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6" y="-1217903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0" y="1720270"/>
            <a:ext cx="12192000" cy="2190115"/>
          </a:xfrm>
          <a:prstGeom prst="rect">
            <a:avLst/>
          </a:prstGeom>
          <a:solidFill>
            <a:schemeClr val="accent5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2C89CA"/>
              </a:solidFill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944245" y="5015230"/>
            <a:ext cx="10420985" cy="10458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en-US" altLang="zh-CN" sz="2000" b="1" dirty="0" smtClean="0">
                <a:solidFill>
                  <a:schemeClr val="tx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Ms. Yu </a:t>
            </a:r>
            <a:r>
              <a:rPr lang="en-US" altLang="zh-CN" sz="2000" b="1" dirty="0" err="1" smtClean="0">
                <a:solidFill>
                  <a:schemeClr val="tx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Zhifang</a:t>
            </a:r>
            <a:endParaRPr lang="en-US" altLang="zh-CN" sz="2000" b="1" dirty="0">
              <a:solidFill>
                <a:schemeClr val="tx1"/>
              </a:solidFill>
              <a:latin typeface="Arial" panose="020B0604020202020204" pitchFamily="34" charset="0"/>
              <a:ea typeface="+mn-lt"/>
              <a:cs typeface="Arial" panose="020B0604020202020204" pitchFamily="34" charset="0"/>
            </a:endParaRPr>
          </a:p>
          <a:p>
            <a:pPr algn="ctr">
              <a:buNone/>
            </a:pPr>
            <a:r>
              <a:rPr lang="en-US" altLang="zh-CN" sz="2000" b="1" dirty="0" smtClean="0"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Deputy Director of Taxpayer Rights Protection Division, Taxpayer Service Department </a:t>
            </a:r>
            <a:endParaRPr lang="en-US" altLang="zh-CN" sz="2000" b="1" dirty="0">
              <a:latin typeface="Arial" panose="020B0604020202020204" pitchFamily="34" charset="0"/>
              <a:ea typeface="+mn-lt"/>
              <a:cs typeface="Arial" panose="020B0604020202020204" pitchFamily="34" charset="0"/>
            </a:endParaRPr>
          </a:p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State Taxation Administration of the People's Republic of China</a:t>
            </a: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5" name="矩形 259"/>
          <p:cNvSpPr>
            <a:spLocks noChangeArrowheads="1"/>
          </p:cNvSpPr>
          <p:nvPr/>
        </p:nvSpPr>
        <p:spPr bwMode="auto">
          <a:xfrm>
            <a:off x="-133423" y="2138101"/>
            <a:ext cx="12575689" cy="13542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lvl="0" algn="ctr">
              <a:buClrTx/>
              <a:buSzTx/>
              <a:buNone/>
            </a:pPr>
            <a:r>
              <a:rPr lang="en-US" altLang="zh-CN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Consistent Optimization of Tax Service </a:t>
            </a:r>
          </a:p>
          <a:p>
            <a:pPr lvl="0" algn="ctr">
              <a:buClrTx/>
              <a:buSzTx/>
              <a:buNone/>
            </a:pPr>
            <a:r>
              <a:rPr lang="en-US" altLang="zh-CN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to Facilitate Foreign Enterprise Development</a:t>
            </a:r>
            <a:endParaRPr lang="en-US" altLang="zh-CN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 9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sp>
        <p:nvSpPr>
          <p:cNvPr id="3" name="正五边形 2"/>
          <p:cNvSpPr/>
          <p:nvPr/>
        </p:nvSpPr>
        <p:spPr>
          <a:xfrm>
            <a:off x="4363085" y="0"/>
            <a:ext cx="7903845" cy="6898640"/>
          </a:xfrm>
          <a:custGeom>
            <a:avLst/>
            <a:gdLst>
              <a:gd name="connsiteX0" fmla="*/ 0 w 7289690"/>
              <a:gd name="connsiteY0" fmla="*/ 3530600 h 6898534"/>
              <a:gd name="connsiteX1" fmla="*/ 1549394 w 7289690"/>
              <a:gd name="connsiteY1" fmla="*/ 11973 h 6898534"/>
              <a:gd name="connsiteX2" fmla="*/ 7277088 w 7289690"/>
              <a:gd name="connsiteY2" fmla="*/ 0 h 6898534"/>
              <a:gd name="connsiteX3" fmla="*/ 7289690 w 7289690"/>
              <a:gd name="connsiteY3" fmla="*/ 6898534 h 6898534"/>
              <a:gd name="connsiteX4" fmla="*/ 1539973 w 7289690"/>
              <a:gd name="connsiteY4" fmla="*/ 6892184 h 6898534"/>
              <a:gd name="connsiteX5" fmla="*/ 0 w 7289690"/>
              <a:gd name="connsiteY5" fmla="*/ 3530600 h 6898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89690" h="6898534">
                <a:moveTo>
                  <a:pt x="0" y="3530600"/>
                </a:moveTo>
                <a:lnTo>
                  <a:pt x="1549394" y="11973"/>
                </a:lnTo>
                <a:lnTo>
                  <a:pt x="7277088" y="0"/>
                </a:lnTo>
                <a:cubicBezTo>
                  <a:pt x="7280230" y="2278345"/>
                  <a:pt x="7286548" y="4620189"/>
                  <a:pt x="7289690" y="6898534"/>
                </a:cubicBezTo>
                <a:lnTo>
                  <a:pt x="1539973" y="6892184"/>
                </a:lnTo>
                <a:lnTo>
                  <a:pt x="0" y="3530600"/>
                </a:lnTo>
                <a:close/>
              </a:path>
            </a:pathLst>
          </a:custGeom>
          <a:solidFill>
            <a:srgbClr val="2C89CA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 2"/>
          <p:cNvSpPr/>
          <p:nvPr/>
        </p:nvSpPr>
        <p:spPr>
          <a:xfrm rot="5400000">
            <a:off x="3380395" y="842195"/>
            <a:ext cx="3510808" cy="1826419"/>
          </a:xfrm>
          <a:custGeom>
            <a:avLst/>
            <a:gdLst>
              <a:gd name="connsiteX0" fmla="*/ 0 w 6051508"/>
              <a:gd name="connsiteY0" fmla="*/ 0 h 3260022"/>
              <a:gd name="connsiteX1" fmla="*/ 6051508 w 6051508"/>
              <a:gd name="connsiteY1" fmla="*/ 2889409 h 3260022"/>
              <a:gd name="connsiteX2" fmla="*/ 6046751 w 6051508"/>
              <a:gd name="connsiteY2" fmla="*/ 3260021 h 3260022"/>
              <a:gd name="connsiteX3" fmla="*/ 0 w 6051508"/>
              <a:gd name="connsiteY3" fmla="*/ 650974 h 3260022"/>
              <a:gd name="connsiteX4" fmla="*/ 0 w 6051508"/>
              <a:gd name="connsiteY4" fmla="*/ 0 h 326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1508" h="3260022">
                <a:moveTo>
                  <a:pt x="0" y="0"/>
                </a:moveTo>
                <a:lnTo>
                  <a:pt x="6051508" y="2889409"/>
                </a:lnTo>
                <a:cubicBezTo>
                  <a:pt x="6050714" y="3066415"/>
                  <a:pt x="6047545" y="3083015"/>
                  <a:pt x="6046751" y="3260021"/>
                </a:cubicBezTo>
                <a:lnTo>
                  <a:pt x="0" y="650974"/>
                </a:lnTo>
                <a:lnTo>
                  <a:pt x="0" y="0"/>
                </a:lnTo>
                <a:close/>
              </a:path>
            </a:pathLst>
          </a:custGeom>
          <a:solidFill>
            <a:srgbClr val="007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2"/>
          <p:cNvSpPr/>
          <p:nvPr/>
        </p:nvSpPr>
        <p:spPr>
          <a:xfrm rot="16200000" flipV="1">
            <a:off x="3439156" y="4267112"/>
            <a:ext cx="3368055" cy="1826419"/>
          </a:xfrm>
          <a:custGeom>
            <a:avLst/>
            <a:gdLst>
              <a:gd name="connsiteX0" fmla="*/ 0 w 6051508"/>
              <a:gd name="connsiteY0" fmla="*/ 0 h 3260022"/>
              <a:gd name="connsiteX1" fmla="*/ 6051508 w 6051508"/>
              <a:gd name="connsiteY1" fmla="*/ 2889409 h 3260022"/>
              <a:gd name="connsiteX2" fmla="*/ 6046751 w 6051508"/>
              <a:gd name="connsiteY2" fmla="*/ 3260021 h 3260022"/>
              <a:gd name="connsiteX3" fmla="*/ 0 w 6051508"/>
              <a:gd name="connsiteY3" fmla="*/ 650974 h 3260022"/>
              <a:gd name="connsiteX4" fmla="*/ 0 w 6051508"/>
              <a:gd name="connsiteY4" fmla="*/ 0 h 326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1508" h="3260022">
                <a:moveTo>
                  <a:pt x="0" y="0"/>
                </a:moveTo>
                <a:lnTo>
                  <a:pt x="6051508" y="2889409"/>
                </a:lnTo>
                <a:cubicBezTo>
                  <a:pt x="6050714" y="3066415"/>
                  <a:pt x="6047545" y="3083015"/>
                  <a:pt x="6046751" y="3260021"/>
                </a:cubicBezTo>
                <a:lnTo>
                  <a:pt x="0" y="650974"/>
                </a:lnTo>
                <a:lnTo>
                  <a:pt x="0" y="0"/>
                </a:lnTo>
                <a:close/>
              </a:path>
            </a:pathLst>
          </a:custGeom>
          <a:solidFill>
            <a:srgbClr val="007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1302385" y="3622675"/>
            <a:ext cx="209804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b="1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5202555" y="2165350"/>
            <a:ext cx="699897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00000"/>
              </a:lnSpc>
            </a:pP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01 /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nsure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ll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E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ligible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nterprises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K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now</a:t>
            </a:r>
          </a:p>
          <a:p>
            <a:pPr fontAlgn="auto">
              <a:lnSpc>
                <a:spcPct val="100000"/>
              </a:lnSpc>
            </a:pP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and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njoy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Relevant T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ax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P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olicies</a:t>
            </a:r>
            <a:endParaRPr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86535" y="1692275"/>
            <a:ext cx="1816100" cy="1827530"/>
          </a:xfrm>
          <a:prstGeom prst="rect">
            <a:avLst/>
          </a:prstGeom>
        </p:spPr>
      </p:pic>
      <p:sp>
        <p:nvSpPr>
          <p:cNvPr id="25" name="TextBox 65"/>
          <p:cNvSpPr txBox="1">
            <a:spLocks noChangeArrowheads="1"/>
          </p:cNvSpPr>
          <p:nvPr/>
        </p:nvSpPr>
        <p:spPr bwMode="auto">
          <a:xfrm>
            <a:off x="5202555" y="3622675"/>
            <a:ext cx="6998970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l" fontAlgn="auto">
              <a:lnSpc>
                <a:spcPct val="100000"/>
              </a:lnSpc>
              <a:buClrTx/>
              <a:buSzTx/>
              <a:buFontTx/>
            </a:pPr>
            <a:r>
              <a:rPr lang="en-US" altLang="zh-CN" sz="2400" b="1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02 / 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Continue to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P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romote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T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ax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S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ervice</a:t>
            </a:r>
          </a:p>
          <a:p>
            <a:pPr lvl="0" algn="l" fontAlgn="auto">
              <a:lnSpc>
                <a:spcPct val="100000"/>
              </a:lnSpc>
              <a:buClrTx/>
              <a:buSzTx/>
              <a:buFontTx/>
            </a:pP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      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R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eform and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 F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urther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O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ptimize the </a:t>
            </a:r>
          </a:p>
          <a:p>
            <a:pPr lvl="0" algn="l" fontAlgn="auto">
              <a:lnSpc>
                <a:spcPct val="100000"/>
              </a:lnSpc>
              <a:buClrTx/>
              <a:buSzTx/>
              <a:buFontTx/>
            </a:pP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       T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ax </a:t>
            </a:r>
            <a:r>
              <a:rPr 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E</a:t>
            </a:r>
            <a:r>
              <a:rPr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rPr>
              <a:t>nvironment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680720" y="3606800"/>
            <a:ext cx="11181715" cy="1938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50000"/>
              </a:lnSpc>
            </a:pPr>
            <a:r>
              <a:rPr lang="en-US" altLang="zh-CN" sz="40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Ensure All Eligible Enterprises Know and Enjoy Relevant Tax Policies</a:t>
            </a:r>
            <a:endParaRPr lang="en-US" altLang="zh-CN" sz="4000" b="1" dirty="0">
              <a:solidFill>
                <a:srgbClr val="00528A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4699000" y="2463800"/>
            <a:ext cx="3095625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Part 01</a:t>
            </a: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0" y="3011805"/>
            <a:ext cx="5687060" cy="2025015"/>
            <a:chOff x="0" y="5163"/>
            <a:chExt cx="7294" cy="2402"/>
          </a:xfrm>
        </p:grpSpPr>
        <p:sp>
          <p:nvSpPr>
            <p:cNvPr id="5" name="Rectangle 11"/>
            <p:cNvSpPr/>
            <p:nvPr/>
          </p:nvSpPr>
          <p:spPr>
            <a:xfrm>
              <a:off x="0" y="5163"/>
              <a:ext cx="6057" cy="240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Oval 12"/>
            <p:cNvSpPr/>
            <p:nvPr/>
          </p:nvSpPr>
          <p:spPr>
            <a:xfrm>
              <a:off x="4892" y="5163"/>
              <a:ext cx="2402" cy="240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Oval 6"/>
            <p:cNvSpPr/>
            <p:nvPr/>
          </p:nvSpPr>
          <p:spPr>
            <a:xfrm>
              <a:off x="5101" y="5372"/>
              <a:ext cx="1985" cy="19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AutoShape 117"/>
            <p:cNvSpPr/>
            <p:nvPr/>
          </p:nvSpPr>
          <p:spPr bwMode="auto">
            <a:xfrm>
              <a:off x="5638" y="6031"/>
              <a:ext cx="916" cy="756"/>
            </a:xfrm>
            <a:custGeom>
              <a:avLst/>
              <a:gdLst>
                <a:gd name="T0" fmla="+- 0 10799 1"/>
                <a:gd name="T1" fmla="*/ T0 w 21596"/>
                <a:gd name="T2" fmla="*/ 10800 h 21600"/>
                <a:gd name="T3" fmla="+- 0 10799 1"/>
                <a:gd name="T4" fmla="*/ T3 w 21596"/>
                <a:gd name="T5" fmla="*/ 10800 h 21600"/>
                <a:gd name="T6" fmla="+- 0 10799 1"/>
                <a:gd name="T7" fmla="*/ T6 w 21596"/>
                <a:gd name="T8" fmla="*/ 10800 h 21600"/>
                <a:gd name="T9" fmla="+- 0 10799 1"/>
                <a:gd name="T10" fmla="*/ T9 w 21596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96" h="21600">
                  <a:moveTo>
                    <a:pt x="4511" y="2151"/>
                  </a:moveTo>
                  <a:lnTo>
                    <a:pt x="6064" y="3877"/>
                  </a:lnTo>
                  <a:lnTo>
                    <a:pt x="4246" y="6302"/>
                  </a:lnTo>
                  <a:lnTo>
                    <a:pt x="1353" y="6302"/>
                  </a:lnTo>
                  <a:cubicBezTo>
                    <a:pt x="1353" y="6302"/>
                    <a:pt x="4511" y="2151"/>
                    <a:pt x="4511" y="2151"/>
                  </a:cubicBezTo>
                  <a:close/>
                  <a:moveTo>
                    <a:pt x="17348" y="6302"/>
                  </a:moveTo>
                  <a:lnTo>
                    <a:pt x="15531" y="3877"/>
                  </a:lnTo>
                  <a:lnTo>
                    <a:pt x="17082" y="2153"/>
                  </a:lnTo>
                  <a:lnTo>
                    <a:pt x="20191" y="6302"/>
                  </a:lnTo>
                  <a:cubicBezTo>
                    <a:pt x="20191" y="6302"/>
                    <a:pt x="17348" y="6302"/>
                    <a:pt x="17348" y="6302"/>
                  </a:cubicBezTo>
                  <a:close/>
                  <a:moveTo>
                    <a:pt x="17264" y="7202"/>
                  </a:moveTo>
                  <a:lnTo>
                    <a:pt x="19663" y="7202"/>
                  </a:lnTo>
                  <a:lnTo>
                    <a:pt x="13021" y="16638"/>
                  </a:lnTo>
                  <a:cubicBezTo>
                    <a:pt x="13021" y="16638"/>
                    <a:pt x="17264" y="7202"/>
                    <a:pt x="17264" y="7202"/>
                  </a:cubicBezTo>
                  <a:close/>
                  <a:moveTo>
                    <a:pt x="8574" y="16637"/>
                  </a:moveTo>
                  <a:lnTo>
                    <a:pt x="1933" y="7202"/>
                  </a:lnTo>
                  <a:lnTo>
                    <a:pt x="4330" y="7202"/>
                  </a:lnTo>
                  <a:cubicBezTo>
                    <a:pt x="4330" y="7202"/>
                    <a:pt x="8574" y="16637"/>
                    <a:pt x="8574" y="16637"/>
                  </a:cubicBezTo>
                  <a:close/>
                  <a:moveTo>
                    <a:pt x="8429" y="7202"/>
                  </a:moveTo>
                  <a:lnTo>
                    <a:pt x="10084" y="18249"/>
                  </a:lnTo>
                  <a:lnTo>
                    <a:pt x="5117" y="7202"/>
                  </a:lnTo>
                  <a:cubicBezTo>
                    <a:pt x="5117" y="7202"/>
                    <a:pt x="8429" y="7202"/>
                    <a:pt x="8429" y="7202"/>
                  </a:cubicBezTo>
                  <a:close/>
                  <a:moveTo>
                    <a:pt x="6584" y="4456"/>
                  </a:moveTo>
                  <a:lnTo>
                    <a:pt x="8246" y="6302"/>
                  </a:lnTo>
                  <a:lnTo>
                    <a:pt x="5200" y="6302"/>
                  </a:lnTo>
                  <a:cubicBezTo>
                    <a:pt x="5200" y="6302"/>
                    <a:pt x="6584" y="4456"/>
                    <a:pt x="6584" y="4456"/>
                  </a:cubicBezTo>
                  <a:close/>
                  <a:moveTo>
                    <a:pt x="6543" y="3238"/>
                  </a:moveTo>
                  <a:lnTo>
                    <a:pt x="5250" y="1800"/>
                  </a:lnTo>
                  <a:lnTo>
                    <a:pt x="7621" y="1800"/>
                  </a:lnTo>
                  <a:cubicBezTo>
                    <a:pt x="7621" y="1800"/>
                    <a:pt x="6543" y="3238"/>
                    <a:pt x="6543" y="3238"/>
                  </a:cubicBezTo>
                  <a:close/>
                  <a:moveTo>
                    <a:pt x="10797" y="3466"/>
                  </a:moveTo>
                  <a:lnTo>
                    <a:pt x="9299" y="1800"/>
                  </a:lnTo>
                  <a:lnTo>
                    <a:pt x="12296" y="1800"/>
                  </a:lnTo>
                  <a:cubicBezTo>
                    <a:pt x="12296" y="1800"/>
                    <a:pt x="10797" y="3466"/>
                    <a:pt x="10797" y="3466"/>
                  </a:cubicBezTo>
                  <a:close/>
                  <a:moveTo>
                    <a:pt x="13974" y="1800"/>
                  </a:moveTo>
                  <a:lnTo>
                    <a:pt x="16345" y="1800"/>
                  </a:lnTo>
                  <a:lnTo>
                    <a:pt x="15052" y="3238"/>
                  </a:lnTo>
                  <a:cubicBezTo>
                    <a:pt x="15052" y="3238"/>
                    <a:pt x="13974" y="1800"/>
                    <a:pt x="13974" y="1800"/>
                  </a:cubicBezTo>
                  <a:close/>
                  <a:moveTo>
                    <a:pt x="13349" y="6302"/>
                  </a:moveTo>
                  <a:lnTo>
                    <a:pt x="15011" y="4456"/>
                  </a:lnTo>
                  <a:lnTo>
                    <a:pt x="16394" y="6302"/>
                  </a:lnTo>
                  <a:cubicBezTo>
                    <a:pt x="16394" y="6302"/>
                    <a:pt x="13349" y="6302"/>
                    <a:pt x="13349" y="6302"/>
                  </a:cubicBezTo>
                  <a:close/>
                  <a:moveTo>
                    <a:pt x="13166" y="7202"/>
                  </a:moveTo>
                  <a:lnTo>
                    <a:pt x="16478" y="7202"/>
                  </a:lnTo>
                  <a:lnTo>
                    <a:pt x="11511" y="18249"/>
                  </a:lnTo>
                  <a:cubicBezTo>
                    <a:pt x="11511" y="18249"/>
                    <a:pt x="13166" y="7202"/>
                    <a:pt x="13166" y="7202"/>
                  </a:cubicBezTo>
                  <a:close/>
                  <a:moveTo>
                    <a:pt x="12478" y="7202"/>
                  </a:moveTo>
                  <a:lnTo>
                    <a:pt x="10797" y="18414"/>
                  </a:lnTo>
                  <a:lnTo>
                    <a:pt x="9117" y="7202"/>
                  </a:lnTo>
                  <a:cubicBezTo>
                    <a:pt x="9117" y="7202"/>
                    <a:pt x="12478" y="7202"/>
                    <a:pt x="12478" y="7202"/>
                  </a:cubicBezTo>
                  <a:close/>
                  <a:moveTo>
                    <a:pt x="8773" y="5716"/>
                  </a:moveTo>
                  <a:lnTo>
                    <a:pt x="7064" y="3817"/>
                  </a:lnTo>
                  <a:lnTo>
                    <a:pt x="8426" y="2000"/>
                  </a:lnTo>
                  <a:lnTo>
                    <a:pt x="10270" y="4051"/>
                  </a:lnTo>
                  <a:cubicBezTo>
                    <a:pt x="10270" y="4051"/>
                    <a:pt x="8773" y="5716"/>
                    <a:pt x="8773" y="5716"/>
                  </a:cubicBezTo>
                  <a:close/>
                  <a:moveTo>
                    <a:pt x="11325" y="4051"/>
                  </a:moveTo>
                  <a:lnTo>
                    <a:pt x="13169" y="2000"/>
                  </a:lnTo>
                  <a:lnTo>
                    <a:pt x="14531" y="3817"/>
                  </a:lnTo>
                  <a:lnTo>
                    <a:pt x="12822" y="5716"/>
                  </a:lnTo>
                  <a:cubicBezTo>
                    <a:pt x="12822" y="5716"/>
                    <a:pt x="11325" y="4051"/>
                    <a:pt x="11325" y="4051"/>
                  </a:cubicBezTo>
                  <a:close/>
                  <a:moveTo>
                    <a:pt x="12296" y="6302"/>
                  </a:moveTo>
                  <a:lnTo>
                    <a:pt x="9299" y="6302"/>
                  </a:lnTo>
                  <a:lnTo>
                    <a:pt x="10797" y="4638"/>
                  </a:lnTo>
                  <a:cubicBezTo>
                    <a:pt x="10797" y="4638"/>
                    <a:pt x="12296" y="6302"/>
                    <a:pt x="12296" y="6302"/>
                  </a:cubicBezTo>
                  <a:close/>
                  <a:moveTo>
                    <a:pt x="21200" y="5102"/>
                  </a:moveTo>
                  <a:lnTo>
                    <a:pt x="17771" y="527"/>
                  </a:lnTo>
                  <a:cubicBezTo>
                    <a:pt x="17518" y="189"/>
                    <a:pt x="17176" y="0"/>
                    <a:pt x="16817" y="0"/>
                  </a:cubicBezTo>
                  <a:lnTo>
                    <a:pt x="4779" y="0"/>
                  </a:lnTo>
                  <a:cubicBezTo>
                    <a:pt x="4420" y="0"/>
                    <a:pt x="4077" y="189"/>
                    <a:pt x="3824" y="527"/>
                  </a:cubicBezTo>
                  <a:lnTo>
                    <a:pt x="395" y="5102"/>
                  </a:lnTo>
                  <a:cubicBezTo>
                    <a:pt x="131" y="5455"/>
                    <a:pt x="-1" y="5921"/>
                    <a:pt x="-1" y="6387"/>
                  </a:cubicBezTo>
                  <a:cubicBezTo>
                    <a:pt x="1" y="6810"/>
                    <a:pt x="114" y="7233"/>
                    <a:pt x="341" y="7573"/>
                  </a:cubicBezTo>
                  <a:lnTo>
                    <a:pt x="9788" y="20995"/>
                  </a:lnTo>
                  <a:cubicBezTo>
                    <a:pt x="10045" y="21379"/>
                    <a:pt x="10412" y="21599"/>
                    <a:pt x="10797" y="21599"/>
                  </a:cubicBezTo>
                  <a:cubicBezTo>
                    <a:pt x="11183" y="21599"/>
                    <a:pt x="11550" y="21379"/>
                    <a:pt x="11807" y="20995"/>
                  </a:cubicBezTo>
                  <a:lnTo>
                    <a:pt x="21255" y="7573"/>
                  </a:lnTo>
                  <a:cubicBezTo>
                    <a:pt x="21485" y="7226"/>
                    <a:pt x="21598" y="6791"/>
                    <a:pt x="21595" y="6359"/>
                  </a:cubicBezTo>
                  <a:cubicBezTo>
                    <a:pt x="21593" y="5902"/>
                    <a:pt x="21459" y="5449"/>
                    <a:pt x="21200" y="5102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/>
                <a:sym typeface="Gill Sans"/>
              </a:endParaRPr>
            </a:p>
          </p:txBody>
        </p:sp>
      </p:grpSp>
      <p:sp>
        <p:nvSpPr>
          <p:cNvPr id="9" name="TextBox 9"/>
          <p:cNvSpPr txBox="1"/>
          <p:nvPr/>
        </p:nvSpPr>
        <p:spPr>
          <a:xfrm>
            <a:off x="131445" y="3326765"/>
            <a:ext cx="3873500" cy="1245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ts val="3000"/>
              </a:lnSpc>
            </a:pPr>
            <a:r>
              <a:rPr lang="en-US" altLang="zh-CN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L</a:t>
            </a: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arger-scale tax cuts </a:t>
            </a: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to reduce enterprises burden,  including inbound ones</a:t>
            </a: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553" y="113878"/>
            <a:ext cx="1036243" cy="1041784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1525905" y="173990"/>
            <a:ext cx="9655175" cy="9531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 fontAlgn="auto">
              <a:lnSpc>
                <a:spcPct val="100000"/>
              </a:lnSpc>
            </a:pP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Ⅰ.</a:t>
            </a:r>
            <a:r>
              <a:rPr lang="en-US"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</a:t>
            </a:r>
            <a:r>
              <a:rPr lang="en-US" altLang="zh-CN" sz="28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Ensure All Eligible Enterprises Know and Enjoy    </a:t>
            </a:r>
          </a:p>
          <a:p>
            <a:pPr algn="l" fontAlgn="auto">
              <a:lnSpc>
                <a:spcPct val="100000"/>
              </a:lnSpc>
            </a:pPr>
            <a:r>
              <a:rPr lang="en-US" altLang="zh-CN" sz="28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    Relevant Tax Policies</a:t>
            </a:r>
            <a:endParaRPr sz="2800" b="1" dirty="0">
              <a:solidFill>
                <a:srgbClr val="00528A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  <a:sym typeface="+mn-ea"/>
            </a:endParaRPr>
          </a:p>
        </p:txBody>
      </p:sp>
      <p:grpSp>
        <p:nvGrpSpPr>
          <p:cNvPr id="46" name="组合 2"/>
          <p:cNvGrpSpPr/>
          <p:nvPr/>
        </p:nvGrpSpPr>
        <p:grpSpPr>
          <a:xfrm>
            <a:off x="0" y="1229360"/>
            <a:ext cx="8516620" cy="533400"/>
            <a:chOff x="0" y="1131590"/>
            <a:chExt cx="3699930" cy="432048"/>
          </a:xfrm>
          <a:solidFill>
            <a:srgbClr val="2098E4"/>
          </a:solidFill>
        </p:grpSpPr>
        <p:sp>
          <p:nvSpPr>
            <p:cNvPr id="47" name="五边形 9"/>
            <p:cNvSpPr/>
            <p:nvPr/>
          </p:nvSpPr>
          <p:spPr>
            <a:xfrm>
              <a:off x="0" y="1131590"/>
              <a:ext cx="3290131" cy="432048"/>
            </a:xfrm>
            <a:prstGeom prst="homePlate">
              <a:avLst>
                <a:gd name="adj" fmla="val 26606"/>
              </a:avLst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48" name="燕尾形 10"/>
            <p:cNvSpPr/>
            <p:nvPr/>
          </p:nvSpPr>
          <p:spPr>
            <a:xfrm>
              <a:off x="32789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49" name="燕尾形 11"/>
            <p:cNvSpPr/>
            <p:nvPr/>
          </p:nvSpPr>
          <p:spPr>
            <a:xfrm>
              <a:off x="34838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</p:grpSp>
      <p:sp>
        <p:nvSpPr>
          <p:cNvPr id="100" name="文本框 99"/>
          <p:cNvSpPr txBox="1"/>
          <p:nvPr/>
        </p:nvSpPr>
        <p:spPr>
          <a:xfrm>
            <a:off x="-321310" y="1300480"/>
            <a:ext cx="8310880" cy="3683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 algn="l"/>
            <a:r>
              <a:rPr 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</a:t>
            </a: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Provide precise publicity and guidance on tax cuts policies</a:t>
            </a:r>
          </a:p>
        </p:txBody>
      </p:sp>
      <p:grpSp>
        <p:nvGrpSpPr>
          <p:cNvPr id="50" name="组合 49"/>
          <p:cNvGrpSpPr/>
          <p:nvPr/>
        </p:nvGrpSpPr>
        <p:grpSpPr>
          <a:xfrm>
            <a:off x="1731010" y="1668727"/>
            <a:ext cx="9374191" cy="5049266"/>
            <a:chOff x="360" y="1438"/>
            <a:chExt cx="16594" cy="8938"/>
          </a:xfrm>
        </p:grpSpPr>
        <p:sp>
          <p:nvSpPr>
            <p:cNvPr id="23" name="Block Arc 21"/>
            <p:cNvSpPr/>
            <p:nvPr/>
          </p:nvSpPr>
          <p:spPr>
            <a:xfrm>
              <a:off x="360" y="1438"/>
              <a:ext cx="8938" cy="8938"/>
            </a:xfrm>
            <a:prstGeom prst="blockArc">
              <a:avLst>
                <a:gd name="adj1" fmla="val 18280320"/>
                <a:gd name="adj2" fmla="val 3594738"/>
                <a:gd name="adj3" fmla="val 0"/>
              </a:avLst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60000"/>
                <a:hueOff val="0"/>
                <a:satOff val="0"/>
                <a:lumOff val="0"/>
                <a:alphaOff val="0"/>
              </a:schemeClr>
            </a:lnRef>
            <a:fillRef idx="0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 sz="1400"/>
            </a:p>
          </p:txBody>
        </p:sp>
        <p:sp>
          <p:nvSpPr>
            <p:cNvPr id="11" name="Freeform 22"/>
            <p:cNvSpPr/>
            <p:nvPr/>
          </p:nvSpPr>
          <p:spPr>
            <a:xfrm>
              <a:off x="8623" y="2366"/>
              <a:ext cx="8306" cy="1328"/>
            </a:xfrm>
            <a:custGeom>
              <a:avLst/>
              <a:gdLst>
                <a:gd name="connsiteX0" fmla="*/ 0 w 7301111"/>
                <a:gd name="connsiteY0" fmla="*/ 0 h 1083733"/>
                <a:gd name="connsiteX1" fmla="*/ 7301111 w 7301111"/>
                <a:gd name="connsiteY1" fmla="*/ 0 h 1083733"/>
                <a:gd name="connsiteX2" fmla="*/ 7301111 w 7301111"/>
                <a:gd name="connsiteY2" fmla="*/ 1083733 h 1083733"/>
                <a:gd name="connsiteX3" fmla="*/ 0 w 7301111"/>
                <a:gd name="connsiteY3" fmla="*/ 1083733 h 1083733"/>
                <a:gd name="connsiteX4" fmla="*/ 0 w 7301111"/>
                <a:gd name="connsiteY4" fmla="*/ 0 h 108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1110" h="1083733">
                  <a:moveTo>
                    <a:pt x="0" y="0"/>
                  </a:moveTo>
                  <a:lnTo>
                    <a:pt x="7301111" y="0"/>
                  </a:lnTo>
                  <a:lnTo>
                    <a:pt x="7301111" y="1083733"/>
                  </a:lnTo>
                  <a:lnTo>
                    <a:pt x="0" y="10837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860213" tIns="142240" rIns="142240" bIns="142240" numCol="1" spcCol="1270" anchor="ctr" anchorCtr="0">
              <a:noAutofit/>
            </a:bodyPr>
            <a:lstStyle/>
            <a:p>
              <a:pPr lvl="0" algn="l" defTabSz="24892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GB" sz="4800" kern="1200"/>
            </a:p>
          </p:txBody>
        </p:sp>
        <p:sp>
          <p:nvSpPr>
            <p:cNvPr id="12" name="Oval 23"/>
            <p:cNvSpPr/>
            <p:nvPr/>
          </p:nvSpPr>
          <p:spPr>
            <a:xfrm>
              <a:off x="7793" y="2200"/>
              <a:ext cx="1660" cy="1660"/>
            </a:xfrm>
            <a:prstGeom prst="ellipse">
              <a:avLst/>
            </a:prstGeom>
            <a:ln>
              <a:solidFill>
                <a:schemeClr val="accent6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 sz="1400"/>
            </a:p>
          </p:txBody>
        </p:sp>
        <p:sp>
          <p:nvSpPr>
            <p:cNvPr id="13" name="Freeform 24"/>
            <p:cNvSpPr/>
            <p:nvPr/>
          </p:nvSpPr>
          <p:spPr>
            <a:xfrm>
              <a:off x="9105" y="4358"/>
              <a:ext cx="7824" cy="1328"/>
            </a:xfrm>
            <a:custGeom>
              <a:avLst/>
              <a:gdLst>
                <a:gd name="connsiteX0" fmla="*/ 0 w 6907174"/>
                <a:gd name="connsiteY0" fmla="*/ 0 h 1083733"/>
                <a:gd name="connsiteX1" fmla="*/ 6907174 w 6907174"/>
                <a:gd name="connsiteY1" fmla="*/ 0 h 1083733"/>
                <a:gd name="connsiteX2" fmla="*/ 6907174 w 6907174"/>
                <a:gd name="connsiteY2" fmla="*/ 1083733 h 1083733"/>
                <a:gd name="connsiteX3" fmla="*/ 0 w 6907174"/>
                <a:gd name="connsiteY3" fmla="*/ 1083733 h 1083733"/>
                <a:gd name="connsiteX4" fmla="*/ 0 w 6907174"/>
                <a:gd name="connsiteY4" fmla="*/ 0 h 108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173" h="1083733">
                  <a:moveTo>
                    <a:pt x="0" y="0"/>
                  </a:moveTo>
                  <a:lnTo>
                    <a:pt x="6907174" y="0"/>
                  </a:lnTo>
                  <a:lnTo>
                    <a:pt x="6907174" y="1083733"/>
                  </a:lnTo>
                  <a:lnTo>
                    <a:pt x="0" y="10837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860213" tIns="142240" rIns="142240" bIns="142240" numCol="1" spcCol="1270" anchor="ctr" anchorCtr="0">
              <a:noAutofit/>
            </a:bodyPr>
            <a:lstStyle/>
            <a:p>
              <a:pPr lvl="0" algn="l" defTabSz="24892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GB" sz="4800" kern="1200"/>
            </a:p>
          </p:txBody>
        </p:sp>
        <p:sp>
          <p:nvSpPr>
            <p:cNvPr id="14" name="Oval 25"/>
            <p:cNvSpPr/>
            <p:nvPr/>
          </p:nvSpPr>
          <p:spPr>
            <a:xfrm>
              <a:off x="8275" y="4192"/>
              <a:ext cx="1660" cy="1660"/>
            </a:xfrm>
            <a:prstGeom prst="ellipse">
              <a:avLst/>
            </a:prstGeom>
            <a:ln>
              <a:solidFill>
                <a:schemeClr val="accent5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 sz="1400"/>
            </a:p>
          </p:txBody>
        </p:sp>
        <p:sp>
          <p:nvSpPr>
            <p:cNvPr id="15" name="Freeform 26"/>
            <p:cNvSpPr/>
            <p:nvPr/>
          </p:nvSpPr>
          <p:spPr>
            <a:xfrm>
              <a:off x="9073" y="6410"/>
              <a:ext cx="7856" cy="1328"/>
            </a:xfrm>
            <a:custGeom>
              <a:avLst/>
              <a:gdLst>
                <a:gd name="connsiteX0" fmla="*/ 0 w 7301111"/>
                <a:gd name="connsiteY0" fmla="*/ 0 h 1083733"/>
                <a:gd name="connsiteX1" fmla="*/ 7301111 w 7301111"/>
                <a:gd name="connsiteY1" fmla="*/ 0 h 1083733"/>
                <a:gd name="connsiteX2" fmla="*/ 7301111 w 7301111"/>
                <a:gd name="connsiteY2" fmla="*/ 1083733 h 1083733"/>
                <a:gd name="connsiteX3" fmla="*/ 0 w 7301111"/>
                <a:gd name="connsiteY3" fmla="*/ 1083733 h 1083733"/>
                <a:gd name="connsiteX4" fmla="*/ 0 w 7301111"/>
                <a:gd name="connsiteY4" fmla="*/ 0 h 108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1110" h="1083733">
                  <a:moveTo>
                    <a:pt x="0" y="0"/>
                  </a:moveTo>
                  <a:lnTo>
                    <a:pt x="7301111" y="0"/>
                  </a:lnTo>
                  <a:lnTo>
                    <a:pt x="7301111" y="1083733"/>
                  </a:lnTo>
                  <a:lnTo>
                    <a:pt x="0" y="10837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860213" tIns="142240" rIns="142240" bIns="142240" numCol="1" spcCol="1270" anchor="ctr" anchorCtr="0">
              <a:noAutofit/>
            </a:bodyPr>
            <a:lstStyle/>
            <a:p>
              <a:pPr lvl="0" algn="l" defTabSz="24892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GB" sz="4800" kern="1200"/>
            </a:p>
          </p:txBody>
        </p:sp>
        <p:sp>
          <p:nvSpPr>
            <p:cNvPr id="16" name="Oval 27"/>
            <p:cNvSpPr/>
            <p:nvPr/>
          </p:nvSpPr>
          <p:spPr>
            <a:xfrm>
              <a:off x="8243" y="6244"/>
              <a:ext cx="1660" cy="1660"/>
            </a:xfrm>
            <a:prstGeom prst="ellipse">
              <a:avLst/>
            </a:prstGeom>
            <a:ln>
              <a:solidFill>
                <a:schemeClr val="accent6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 sz="1400"/>
            </a:p>
          </p:txBody>
        </p:sp>
        <p:sp>
          <p:nvSpPr>
            <p:cNvPr id="17" name="TextBox 15"/>
            <p:cNvSpPr txBox="1"/>
            <p:nvPr/>
          </p:nvSpPr>
          <p:spPr>
            <a:xfrm>
              <a:off x="8068" y="2503"/>
              <a:ext cx="1530" cy="9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chemeClr val="accent6"/>
                  </a:solidFill>
                </a:rPr>
                <a:t>01</a:t>
              </a:r>
            </a:p>
          </p:txBody>
        </p:sp>
        <p:sp>
          <p:nvSpPr>
            <p:cNvPr id="18" name="TextBox 16"/>
            <p:cNvSpPr txBox="1"/>
            <p:nvPr/>
          </p:nvSpPr>
          <p:spPr>
            <a:xfrm>
              <a:off x="8573" y="4501"/>
              <a:ext cx="1546" cy="9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chemeClr val="accent5"/>
                  </a:solidFill>
                </a:rPr>
                <a:t>02</a:t>
              </a:r>
            </a:p>
          </p:txBody>
        </p:sp>
        <p:sp>
          <p:nvSpPr>
            <p:cNvPr id="19" name="TextBox 17"/>
            <p:cNvSpPr txBox="1"/>
            <p:nvPr/>
          </p:nvSpPr>
          <p:spPr>
            <a:xfrm>
              <a:off x="8540" y="6547"/>
              <a:ext cx="1453" cy="9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chemeClr val="accent6"/>
                  </a:solidFill>
                </a:rPr>
                <a:t>03</a:t>
              </a:r>
            </a:p>
          </p:txBody>
        </p:sp>
        <p:sp>
          <p:nvSpPr>
            <p:cNvPr id="20" name="Rectangle 18"/>
            <p:cNvSpPr txBox="1"/>
            <p:nvPr/>
          </p:nvSpPr>
          <p:spPr>
            <a:xfrm>
              <a:off x="9469" y="2663"/>
              <a:ext cx="7278" cy="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Tx/>
                <a:buSzTx/>
                <a:buFontTx/>
              </a:pPr>
              <a:r>
                <a:rPr lang="zh-CN" altLang="en-US" sz="2000" b="1">
                  <a:solidFill>
                    <a:srgbClr val="00528A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VAT reform</a:t>
              </a:r>
            </a:p>
          </p:txBody>
        </p:sp>
        <p:sp>
          <p:nvSpPr>
            <p:cNvPr id="21" name="Rectangle 19"/>
            <p:cNvSpPr txBox="1"/>
            <p:nvPr/>
          </p:nvSpPr>
          <p:spPr>
            <a:xfrm>
              <a:off x="9925" y="4395"/>
              <a:ext cx="6849" cy="12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Tx/>
                <a:buSzTx/>
                <a:buFontTx/>
              </a:pPr>
              <a:r>
                <a:rPr lang="en-US" altLang="zh-CN" sz="2000" b="1">
                  <a:solidFill>
                    <a:srgbClr val="00528A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I</a:t>
              </a:r>
              <a:r>
                <a:rPr lang="zh-CN" altLang="en-US" sz="2000" b="1">
                  <a:solidFill>
                    <a:srgbClr val="00528A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nclusive cuts for small-scale VAT taxpayers</a:t>
              </a:r>
            </a:p>
          </p:txBody>
        </p:sp>
        <p:sp>
          <p:nvSpPr>
            <p:cNvPr id="22" name="Rectangle 20"/>
            <p:cNvSpPr txBox="1"/>
            <p:nvPr/>
          </p:nvSpPr>
          <p:spPr>
            <a:xfrm>
              <a:off x="9676" y="6740"/>
              <a:ext cx="7278" cy="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Tx/>
                <a:buSzTx/>
                <a:buFontTx/>
              </a:pPr>
              <a:r>
                <a:rPr lang="en-US" altLang="zh-CN" sz="2000" b="1">
                  <a:solidFill>
                    <a:srgbClr val="00528A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S</a:t>
              </a:r>
              <a:r>
                <a:rPr lang="zh-CN" altLang="en-US" sz="2000" b="1">
                  <a:solidFill>
                    <a:srgbClr val="00528A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ocial security reduction</a:t>
              </a:r>
            </a:p>
          </p:txBody>
        </p:sp>
        <p:sp>
          <p:nvSpPr>
            <p:cNvPr id="10" name="Freeform 24"/>
            <p:cNvSpPr/>
            <p:nvPr/>
          </p:nvSpPr>
          <p:spPr>
            <a:xfrm>
              <a:off x="8465" y="8443"/>
              <a:ext cx="8464" cy="1328"/>
            </a:xfrm>
            <a:custGeom>
              <a:avLst/>
              <a:gdLst>
                <a:gd name="connsiteX0" fmla="*/ 0 w 6907174"/>
                <a:gd name="connsiteY0" fmla="*/ 0 h 1083733"/>
                <a:gd name="connsiteX1" fmla="*/ 6907174 w 6907174"/>
                <a:gd name="connsiteY1" fmla="*/ 0 h 1083733"/>
                <a:gd name="connsiteX2" fmla="*/ 6907174 w 6907174"/>
                <a:gd name="connsiteY2" fmla="*/ 1083733 h 1083733"/>
                <a:gd name="connsiteX3" fmla="*/ 0 w 6907174"/>
                <a:gd name="connsiteY3" fmla="*/ 1083733 h 1083733"/>
                <a:gd name="connsiteX4" fmla="*/ 0 w 6907174"/>
                <a:gd name="connsiteY4" fmla="*/ 0 h 108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173" h="1083733">
                  <a:moveTo>
                    <a:pt x="0" y="0"/>
                  </a:moveTo>
                  <a:lnTo>
                    <a:pt x="6907174" y="0"/>
                  </a:lnTo>
                  <a:lnTo>
                    <a:pt x="6907174" y="1083733"/>
                  </a:lnTo>
                  <a:lnTo>
                    <a:pt x="0" y="10837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860213" tIns="142240" rIns="142240" bIns="142240" numCol="1" spcCol="1270" anchor="ctr" anchorCtr="0">
              <a:noAutofit/>
            </a:bodyPr>
            <a:lstStyle/>
            <a:p>
              <a:pPr lvl="0" algn="l" defTabSz="24892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GB" sz="4800" kern="1200"/>
            </a:p>
          </p:txBody>
        </p:sp>
        <p:sp>
          <p:nvSpPr>
            <p:cNvPr id="24" name="Oval 25"/>
            <p:cNvSpPr/>
            <p:nvPr/>
          </p:nvSpPr>
          <p:spPr>
            <a:xfrm>
              <a:off x="7635" y="8277"/>
              <a:ext cx="1660" cy="1660"/>
            </a:xfrm>
            <a:prstGeom prst="ellipse">
              <a:avLst/>
            </a:prstGeom>
            <a:ln>
              <a:solidFill>
                <a:schemeClr val="accent5"/>
              </a:solidFill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zh-CN" altLang="en-US" sz="1400"/>
            </a:p>
          </p:txBody>
        </p:sp>
        <p:sp>
          <p:nvSpPr>
            <p:cNvPr id="25" name="TextBox 16"/>
            <p:cNvSpPr txBox="1"/>
            <p:nvPr/>
          </p:nvSpPr>
          <p:spPr>
            <a:xfrm>
              <a:off x="7933" y="8586"/>
              <a:ext cx="1719" cy="9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chemeClr val="accent5"/>
                  </a:solidFill>
                </a:rPr>
                <a:t>04</a:t>
              </a:r>
            </a:p>
          </p:txBody>
        </p:sp>
        <p:sp>
          <p:nvSpPr>
            <p:cNvPr id="26" name="Rectangle 19"/>
            <p:cNvSpPr txBox="1"/>
            <p:nvPr/>
          </p:nvSpPr>
          <p:spPr>
            <a:xfrm>
              <a:off x="9496" y="8722"/>
              <a:ext cx="7278" cy="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Tx/>
                <a:buSzTx/>
                <a:buFontTx/>
              </a:pPr>
              <a:r>
                <a:rPr lang="en-US" altLang="zh-CN" sz="2000" b="1" dirty="0">
                  <a:solidFill>
                    <a:srgbClr val="00528A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I</a:t>
              </a:r>
              <a:r>
                <a:rPr lang="zh-CN" altLang="en-US" sz="2000" b="1" dirty="0">
                  <a:solidFill>
                    <a:srgbClr val="00528A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ndividual income tax reform</a:t>
              </a: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9685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4" name="图片 3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113878"/>
            <a:ext cx="1036243" cy="1041784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1525905" y="173990"/>
            <a:ext cx="9947910" cy="9531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 fontAlgn="auto">
              <a:lnSpc>
                <a:spcPct val="100000"/>
              </a:lnSpc>
            </a:pP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Ⅰ.</a:t>
            </a:r>
            <a:r>
              <a:rPr lang="en-US"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</a:t>
            </a:r>
            <a:r>
              <a:rPr lang="en-US" altLang="zh-CN" sz="28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Ensure All Eligible Enterprises Know and Enjoy </a:t>
            </a:r>
          </a:p>
          <a:p>
            <a:pPr algn="l" fontAlgn="auto">
              <a:lnSpc>
                <a:spcPct val="100000"/>
              </a:lnSpc>
            </a:pPr>
            <a:r>
              <a:rPr lang="en-US" altLang="zh-CN" sz="28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    Relevant Tax Policies</a:t>
            </a:r>
            <a:endParaRPr sz="2800" b="1" dirty="0">
              <a:solidFill>
                <a:srgbClr val="00528A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  <a:sym typeface="+mn-ea"/>
            </a:endParaRPr>
          </a:p>
        </p:txBody>
      </p:sp>
      <p:grpSp>
        <p:nvGrpSpPr>
          <p:cNvPr id="11" name="组合 2"/>
          <p:cNvGrpSpPr/>
          <p:nvPr/>
        </p:nvGrpSpPr>
        <p:grpSpPr>
          <a:xfrm>
            <a:off x="0" y="1229360"/>
            <a:ext cx="8516620" cy="533400"/>
            <a:chOff x="0" y="1131590"/>
            <a:chExt cx="3699930" cy="432048"/>
          </a:xfrm>
          <a:solidFill>
            <a:srgbClr val="2098E4"/>
          </a:solidFill>
        </p:grpSpPr>
        <p:sp>
          <p:nvSpPr>
            <p:cNvPr id="12" name="五边形 9"/>
            <p:cNvSpPr/>
            <p:nvPr/>
          </p:nvSpPr>
          <p:spPr>
            <a:xfrm>
              <a:off x="0" y="1131590"/>
              <a:ext cx="3290131" cy="432048"/>
            </a:xfrm>
            <a:prstGeom prst="homePlate">
              <a:avLst>
                <a:gd name="adj" fmla="val 26606"/>
              </a:avLst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16" name="燕尾形 10"/>
            <p:cNvSpPr/>
            <p:nvPr/>
          </p:nvSpPr>
          <p:spPr>
            <a:xfrm>
              <a:off x="32789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17" name="燕尾形 11"/>
            <p:cNvSpPr/>
            <p:nvPr/>
          </p:nvSpPr>
          <p:spPr>
            <a:xfrm>
              <a:off x="34838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</p:grpSp>
      <p:sp>
        <p:nvSpPr>
          <p:cNvPr id="18" name="文本框 17"/>
          <p:cNvSpPr txBox="1"/>
          <p:nvPr/>
        </p:nvSpPr>
        <p:spPr>
          <a:xfrm>
            <a:off x="-321310" y="1300480"/>
            <a:ext cx="8310880" cy="3683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 algn="l"/>
            <a:r>
              <a:rPr 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</a:t>
            </a:r>
            <a:r>
              <a:rPr lang="en-US" altLang="zh-CN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 </a:t>
            </a:r>
            <a:r>
              <a:rPr lang="zh-CN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Provide </a:t>
            </a:r>
            <a:r>
              <a:rPr 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precise publicity and guidance on tax cuts policies</a:t>
            </a:r>
          </a:p>
        </p:txBody>
      </p:sp>
      <p:sp>
        <p:nvSpPr>
          <p:cNvPr id="19" name="Rectangle: Rounded Corners 9"/>
          <p:cNvSpPr/>
          <p:nvPr/>
        </p:nvSpPr>
        <p:spPr>
          <a:xfrm>
            <a:off x="1821474" y="3023588"/>
            <a:ext cx="1404325" cy="493405"/>
          </a:xfrm>
          <a:prstGeom prst="roundRect">
            <a:avLst>
              <a:gd name="adj" fmla="val 22201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1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20" name="Rectangle: Rounded Corners 10"/>
          <p:cNvSpPr/>
          <p:nvPr/>
        </p:nvSpPr>
        <p:spPr>
          <a:xfrm>
            <a:off x="8931274" y="3023588"/>
            <a:ext cx="1403985" cy="493405"/>
          </a:xfrm>
          <a:prstGeom prst="roundRect">
            <a:avLst>
              <a:gd name="adj" fmla="val 19113"/>
            </a:avLst>
          </a:prstGeom>
          <a:solidFill>
            <a:srgbClr val="00B05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3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21" name="Rectangle: Rounded Corners 12"/>
          <p:cNvSpPr/>
          <p:nvPr/>
        </p:nvSpPr>
        <p:spPr>
          <a:xfrm>
            <a:off x="5446394" y="3023588"/>
            <a:ext cx="1403985" cy="493405"/>
          </a:xfrm>
          <a:prstGeom prst="roundRect">
            <a:avLst>
              <a:gd name="adj" fmla="val 25290"/>
            </a:avLst>
          </a:prstGeom>
          <a:solidFill>
            <a:srgbClr val="00B0F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2</a:t>
            </a:r>
            <a:endParaRPr lang="id-ID" sz="2000" dirty="0">
              <a:latin typeface="微软雅黑" panose="020B0503020204020204" pitchFamily="34" charset="-122"/>
              <a:ea typeface="微软雅黑" panose="020B0503020204020204" pitchFamily="34" charset="-122"/>
              <a:cs typeface="Segoe UI" panose="020B0502040204020203" pitchFamily="34" charset="0"/>
              <a:sym typeface="Century Gothic" panose="020B0502020202020204" pitchFamily="34" charset="0"/>
            </a:endParaRPr>
          </a:p>
        </p:txBody>
      </p:sp>
      <p:sp>
        <p:nvSpPr>
          <p:cNvPr id="22" name="TextBox 34"/>
          <p:cNvSpPr/>
          <p:nvPr/>
        </p:nvSpPr>
        <p:spPr>
          <a:xfrm>
            <a:off x="4687570" y="3817505"/>
            <a:ext cx="2898775" cy="2848205"/>
          </a:xfrm>
          <a:prstGeom prst="roundRect">
            <a:avLst/>
          </a:prstGeom>
          <a:ln>
            <a:solidFill>
              <a:srgbClr val="2C89CA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lvl="0" indent="-342900" algn="l" fontAlgn="auto">
              <a:lnSpc>
                <a:spcPts val="3000"/>
              </a:lnSpc>
              <a:buClrTx/>
              <a:buSzTx/>
              <a:buFont typeface="Wingdings" panose="05000000000000000000" charset="0"/>
              <a:buChar char="Ø"/>
            </a:pPr>
            <a:r>
              <a:rPr lang="en-US" altLang="zh-CN" sz="2000" b="1" dirty="0">
                <a:solidFill>
                  <a:srgbClr val="00B0F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webinars</a:t>
            </a:r>
          </a:p>
          <a:p>
            <a:pPr marL="342900" lvl="0" indent="-342900" algn="l" fontAlgn="auto">
              <a:lnSpc>
                <a:spcPts val="3000"/>
              </a:lnSpc>
              <a:buClrTx/>
              <a:buSzTx/>
              <a:buFont typeface="Wingdings" panose="05000000000000000000" charset="0"/>
              <a:buChar char="Ø"/>
            </a:pPr>
            <a:r>
              <a:rPr lang="en-US" altLang="zh-CN" sz="2000" b="1" dirty="0">
                <a:solidFill>
                  <a:srgbClr val="00B0F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live-streaming interpretation</a:t>
            </a:r>
          </a:p>
          <a:p>
            <a:pPr marL="342900" lvl="0" indent="-342900" algn="l" fontAlgn="auto">
              <a:lnSpc>
                <a:spcPts val="3000"/>
              </a:lnSpc>
              <a:buClrTx/>
              <a:buSzTx/>
              <a:buFont typeface="Wingdings" panose="05000000000000000000" charset="0"/>
              <a:buChar char="Ø"/>
            </a:pPr>
            <a:r>
              <a:rPr lang="en-US" altLang="zh-CN" sz="2000" b="1" dirty="0">
                <a:solidFill>
                  <a:srgbClr val="00B0F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online Q&amp;A</a:t>
            </a:r>
          </a:p>
          <a:p>
            <a:pPr marL="342900" lvl="0" indent="-342900" algn="l" fontAlgn="auto">
              <a:lnSpc>
                <a:spcPts val="3000"/>
              </a:lnSpc>
              <a:buClrTx/>
              <a:buSzTx/>
              <a:buFont typeface="Wingdings" panose="05000000000000000000" charset="0"/>
              <a:buChar char="Ø"/>
            </a:pPr>
            <a:r>
              <a:rPr lang="en-US" altLang="zh-CN" sz="2000" b="1" dirty="0">
                <a:solidFill>
                  <a:srgbClr val="00B0F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comprehensive enterprise service station</a:t>
            </a:r>
          </a:p>
        </p:txBody>
      </p:sp>
      <p:sp>
        <p:nvSpPr>
          <p:cNvPr id="23" name="标题 1"/>
          <p:cNvSpPr txBox="1"/>
          <p:nvPr/>
        </p:nvSpPr>
        <p:spPr>
          <a:xfrm>
            <a:off x="224155" y="1770380"/>
            <a:ext cx="12023725" cy="107696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 algn="l">
              <a:buFont typeface="Wingdings" panose="05000000000000000000" charset="0"/>
              <a:buChar char="l"/>
            </a:pPr>
            <a:r>
              <a:rPr lang="en-US" altLang="zh-CN" sz="20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Simultaneous release and interpretation of the tax preferences and its administration</a:t>
            </a:r>
            <a:endParaRPr lang="en-US" altLang="zh-CN" sz="2000" b="1" dirty="0">
              <a:solidFill>
                <a:srgbClr val="00528A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indent="0" algn="l">
              <a:buFont typeface="Wingdings" panose="05000000000000000000" charset="0"/>
            </a:pPr>
            <a:endParaRPr lang="en-US" altLang="zh-CN" sz="2000" b="1" dirty="0">
              <a:solidFill>
                <a:srgbClr val="00528A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marL="342900" indent="-342900" algn="l">
              <a:buFont typeface="Wingdings" panose="05000000000000000000" charset="0"/>
              <a:buChar char="l"/>
            </a:pPr>
            <a:r>
              <a:rPr lang="en-US" altLang="zh-CN" sz="20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Explore new ways and expand communication channels</a:t>
            </a:r>
            <a:endParaRPr lang="en-US" altLang="zh-CN" sz="2000" b="1" dirty="0">
              <a:solidFill>
                <a:srgbClr val="00528A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24" name="圆角矩形 23"/>
          <p:cNvSpPr/>
          <p:nvPr/>
        </p:nvSpPr>
        <p:spPr>
          <a:xfrm>
            <a:off x="1235710" y="3808730"/>
            <a:ext cx="2596515" cy="3027819"/>
          </a:xfrm>
          <a:prstGeom prst="round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l" fontAlgn="auto">
              <a:lnSpc>
                <a:spcPts val="3000"/>
              </a:lnSpc>
              <a:buFont typeface="Wingdings" panose="05000000000000000000" charset="0"/>
              <a:buChar char="Ø"/>
            </a:pPr>
            <a:r>
              <a:rPr lang="en-US" altLang="zh-CN" sz="2000" b="1" dirty="0">
                <a:solidFill>
                  <a:srgbClr val="ED7D3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digital tax bureau notice</a:t>
            </a:r>
          </a:p>
          <a:p>
            <a:pPr marL="342900" indent="-342900" algn="l" fontAlgn="auto">
              <a:lnSpc>
                <a:spcPts val="3000"/>
              </a:lnSpc>
              <a:buFont typeface="Wingdings" panose="05000000000000000000" charset="0"/>
              <a:buChar char="Ø"/>
            </a:pPr>
            <a:r>
              <a:rPr lang="en-US" altLang="zh-CN" sz="2000" b="1" dirty="0">
                <a:solidFill>
                  <a:srgbClr val="ED7D3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text messages and WeChat official account </a:t>
            </a:r>
            <a:r>
              <a:rPr lang="en-US" altLang="zh-CN" sz="2000" b="1" dirty="0" smtClean="0">
                <a:solidFill>
                  <a:srgbClr val="ED7D3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news</a:t>
            </a:r>
            <a:endParaRPr lang="en-US" altLang="zh-CN" sz="2000" b="1" dirty="0">
              <a:solidFill>
                <a:srgbClr val="ED7D3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5" name="圆角矩形 24"/>
          <p:cNvSpPr/>
          <p:nvPr/>
        </p:nvSpPr>
        <p:spPr>
          <a:xfrm>
            <a:off x="8268970" y="3875227"/>
            <a:ext cx="3013710" cy="1810107"/>
          </a:xfrm>
          <a:prstGeom prst="roundRect">
            <a:avLst/>
          </a:prstGeom>
          <a:ln>
            <a:solidFill>
              <a:srgbClr val="00B05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lvl="0" indent="-342900" algn="l">
              <a:lnSpc>
                <a:spcPts val="3000"/>
              </a:lnSpc>
              <a:buClrTx/>
              <a:buSzTx/>
              <a:buFont typeface="Wingdings" panose="05000000000000000000" charset="0"/>
              <a:buChar char="Ø"/>
            </a:pPr>
            <a:r>
              <a:rPr lang="en-US" altLang="zh-CN" sz="2000" b="1" dirty="0">
                <a:solidFill>
                  <a:srgbClr val="00B05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digital screening methods</a:t>
            </a:r>
          </a:p>
          <a:p>
            <a:pPr marL="342900" lvl="0" indent="-342900" algn="l">
              <a:lnSpc>
                <a:spcPts val="3000"/>
              </a:lnSpc>
              <a:buClrTx/>
              <a:buSzTx/>
              <a:buFont typeface="Wingdings" panose="05000000000000000000" charset="0"/>
              <a:buChar char="Ø"/>
            </a:pPr>
            <a:r>
              <a:rPr lang="en-US" altLang="zh-CN" sz="2000" b="1" dirty="0">
                <a:solidFill>
                  <a:srgbClr val="00B050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one-on-one counseling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1" name="图片 10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113878"/>
            <a:ext cx="1036243" cy="1041784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1525905" y="173990"/>
            <a:ext cx="9947910" cy="9531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 fontAlgn="auto">
              <a:lnSpc>
                <a:spcPct val="100000"/>
              </a:lnSpc>
            </a:pP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Ⅰ.</a:t>
            </a:r>
            <a:r>
              <a:rPr lang="en-US"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</a:t>
            </a:r>
            <a:r>
              <a:rPr lang="en-US" altLang="zh-CN" sz="28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Ensure All Eligible Enterprises Know and Enjoy </a:t>
            </a:r>
          </a:p>
          <a:p>
            <a:pPr algn="l" fontAlgn="auto">
              <a:lnSpc>
                <a:spcPct val="100000"/>
              </a:lnSpc>
            </a:pPr>
            <a:r>
              <a:rPr lang="en-US" altLang="zh-CN" sz="28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    Relevant Tax Policies</a:t>
            </a:r>
            <a:endParaRPr sz="2800" b="1" dirty="0">
              <a:solidFill>
                <a:srgbClr val="00528A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  <a:sym typeface="+mn-ea"/>
            </a:endParaRPr>
          </a:p>
        </p:txBody>
      </p:sp>
      <p:grpSp>
        <p:nvGrpSpPr>
          <p:cNvPr id="13" name="组合 2"/>
          <p:cNvGrpSpPr/>
          <p:nvPr/>
        </p:nvGrpSpPr>
        <p:grpSpPr>
          <a:xfrm>
            <a:off x="0" y="1229360"/>
            <a:ext cx="9879330" cy="533400"/>
            <a:chOff x="0" y="1131590"/>
            <a:chExt cx="3699930" cy="432048"/>
          </a:xfrm>
          <a:solidFill>
            <a:srgbClr val="2098E4"/>
          </a:solidFill>
        </p:grpSpPr>
        <p:sp>
          <p:nvSpPr>
            <p:cNvPr id="14" name="五边形 9"/>
            <p:cNvSpPr/>
            <p:nvPr/>
          </p:nvSpPr>
          <p:spPr>
            <a:xfrm>
              <a:off x="0" y="1131590"/>
              <a:ext cx="3290131" cy="432048"/>
            </a:xfrm>
            <a:prstGeom prst="homePlate">
              <a:avLst>
                <a:gd name="adj" fmla="val 26606"/>
              </a:avLst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15" name="燕尾形 10"/>
            <p:cNvSpPr/>
            <p:nvPr/>
          </p:nvSpPr>
          <p:spPr>
            <a:xfrm>
              <a:off x="32789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16" name="燕尾形 11"/>
            <p:cNvSpPr/>
            <p:nvPr/>
          </p:nvSpPr>
          <p:spPr>
            <a:xfrm>
              <a:off x="34838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</p:grpSp>
      <p:sp>
        <p:nvSpPr>
          <p:cNvPr id="17" name="文本框 16"/>
          <p:cNvSpPr txBox="1"/>
          <p:nvPr/>
        </p:nvSpPr>
        <p:spPr>
          <a:xfrm>
            <a:off x="-321310" y="1300480"/>
            <a:ext cx="9943465" cy="3683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 algn="l"/>
            <a:r>
              <a:rPr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ii</a:t>
            </a:r>
            <a:r>
              <a:rPr lang="en-US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 </a:t>
            </a:r>
            <a:r>
              <a:rPr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Provide </a:t>
            </a:r>
            <a:r>
              <a:rPr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convenience for inbound business to enjoy tax preferences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1098550" y="2472690"/>
            <a:ext cx="6831330" cy="3405505"/>
            <a:chOff x="1900" y="3038"/>
            <a:chExt cx="10758" cy="5363"/>
          </a:xfrm>
        </p:grpSpPr>
        <p:grpSp>
          <p:nvGrpSpPr>
            <p:cNvPr id="26" name="Group 21"/>
            <p:cNvGrpSpPr/>
            <p:nvPr/>
          </p:nvGrpSpPr>
          <p:grpSpPr>
            <a:xfrm>
              <a:off x="1900" y="3038"/>
              <a:ext cx="10758" cy="5363"/>
              <a:chOff x="1012825" y="2503915"/>
              <a:chExt cx="2232049" cy="1660054"/>
            </a:xfrm>
            <a:effectLst>
              <a:outerShdw blurRad="63500" dist="50800" dir="5400000" sx="101000" sy="101000" algn="t" rotWithShape="0">
                <a:prstClr val="black">
                  <a:alpha val="24000"/>
                </a:prstClr>
              </a:outerShdw>
            </a:effectLst>
          </p:grpSpPr>
          <p:sp>
            <p:nvSpPr>
              <p:cNvPr id="29" name="Прямоугольник 6"/>
              <p:cNvSpPr/>
              <p:nvPr/>
            </p:nvSpPr>
            <p:spPr>
              <a:xfrm>
                <a:off x="1012825" y="2800453"/>
                <a:ext cx="2232049" cy="1363516"/>
              </a:xfrm>
              <a:prstGeom prst="rect">
                <a:avLst/>
              </a:prstGeom>
              <a:solidFill>
                <a:schemeClr val="bg1"/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accent5">
                      <a:lumMod val="40000"/>
                      <a:lumOff val="6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TextBox 6"/>
              <p:cNvSpPr txBox="1">
                <a:spLocks noChangeArrowheads="1"/>
              </p:cNvSpPr>
              <p:nvPr/>
            </p:nvSpPr>
            <p:spPr bwMode="auto">
              <a:xfrm>
                <a:off x="1012826" y="2503915"/>
                <a:ext cx="2232024" cy="296675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50000"/>
                  </a:lnSpc>
                </a:pPr>
                <a:endParaRPr lang="en-US" sz="1400" b="1" dirty="0">
                  <a:solidFill>
                    <a:schemeClr val="bg1"/>
                  </a:solidFill>
                  <a:latin typeface="+mn-lt"/>
                  <a:cs typeface="+mn-ea"/>
                  <a:sym typeface="+mn-lt"/>
                </a:endParaRPr>
              </a:p>
            </p:txBody>
          </p:sp>
        </p:grpSp>
        <p:sp>
          <p:nvSpPr>
            <p:cNvPr id="31" name="文本框 1083"/>
            <p:cNvSpPr txBox="1"/>
            <p:nvPr/>
          </p:nvSpPr>
          <p:spPr>
            <a:xfrm>
              <a:off x="2182" y="3174"/>
              <a:ext cx="10365" cy="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457200"/>
              <a:r>
                <a:rPr lang="en-US" altLang="zh-CN" sz="2400" b="1" dirty="0">
                  <a:solidFill>
                    <a:srgbClr val="5A278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STA issues tax policy guidance regularly </a:t>
              </a:r>
            </a:p>
          </p:txBody>
        </p:sp>
        <p:sp>
          <p:nvSpPr>
            <p:cNvPr id="32" name="TextBox 60"/>
            <p:cNvSpPr txBox="1"/>
            <p:nvPr/>
          </p:nvSpPr>
          <p:spPr>
            <a:xfrm>
              <a:off x="2111" y="4397"/>
              <a:ext cx="10337" cy="37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457200">
                <a:lnSpc>
                  <a:spcPct val="150000"/>
                </a:lnSpc>
                <a:defRPr/>
              </a:pPr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This year, </a:t>
              </a:r>
              <a:r>
                <a:rPr lang="en-US" altLang="zh-CN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we</a:t>
              </a:r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 issued the </a:t>
              </a:r>
              <a:r>
                <a:rPr lang="zh-CN" altLang="en-US" sz="2000" b="1" i="1" dirty="0"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Tax Policies Guidance for Stabilizing Foreign Trade and Investment</a:t>
              </a:r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, which sorts out </a:t>
              </a:r>
              <a:r>
                <a:rPr lang="zh-CN" altLang="en-US" sz="2000" b="1" dirty="0"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44 tax support policies and service facilitation measures</a:t>
              </a:r>
              <a:r>
                <a:rPr lang="zh-CN" altLang="en-US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微软雅黑" panose="020B0503020204020204" pitchFamily="34" charset="-122"/>
                </a:rPr>
                <a:t> to stabilize foreign trade and investment.</a:t>
              </a: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8" name="图片 7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113878"/>
            <a:ext cx="1036243" cy="1041784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1499870" y="158115"/>
            <a:ext cx="9947910" cy="9531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indent="-1422400" algn="l" fontAlgn="auto">
              <a:lnSpc>
                <a:spcPct val="100000"/>
              </a:lnSpc>
              <a:extLst>
                <a:ext uri="{35155182-B16C-46BC-9424-99874614C6A1}">
                  <wpsdc:indentchars xmlns:wpsdc="http://www.wps.cn/officeDocument/2017/drawingmlCustomData" xmlns="" val="-400" checksum="417474946"/>
                </a:ext>
              </a:extLst>
            </a:pPr>
            <a:r>
              <a:rPr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Ⅰ.</a:t>
            </a:r>
            <a:r>
              <a:rPr lang="en-US" sz="2800" b="1" dirty="0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</a:t>
            </a:r>
            <a:r>
              <a:rPr lang="en-US" altLang="zh-CN" sz="28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Ensure All Eligible Enterprises Know and Enjoy</a:t>
            </a:r>
          </a:p>
          <a:p>
            <a:pPr indent="-1422400" algn="l" fontAlgn="auto">
              <a:lnSpc>
                <a:spcPct val="100000"/>
              </a:lnSpc>
              <a:extLst>
                <a:ext uri="{35155182-B16C-46BC-9424-99874614C6A1}">
                  <wpsdc:indentchars xmlns:wpsdc="http://www.wps.cn/officeDocument/2017/drawingmlCustomData" xmlns="" val="-400" checksum="417474946"/>
                </a:ext>
              </a:extLst>
            </a:pPr>
            <a:r>
              <a:rPr lang="en-US" altLang="zh-CN" sz="2800" b="1" dirty="0">
                <a:solidFill>
                  <a:srgbClr val="00528A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  <a:sym typeface="+mn-ea"/>
              </a:rPr>
              <a:t>     Relevant Tax Policies</a:t>
            </a:r>
            <a:endParaRPr sz="2800" b="1" dirty="0">
              <a:solidFill>
                <a:srgbClr val="00528A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  <a:sym typeface="+mn-ea"/>
            </a:endParaRPr>
          </a:p>
        </p:txBody>
      </p:sp>
      <p:grpSp>
        <p:nvGrpSpPr>
          <p:cNvPr id="10" name="组合 2"/>
          <p:cNvGrpSpPr/>
          <p:nvPr/>
        </p:nvGrpSpPr>
        <p:grpSpPr>
          <a:xfrm>
            <a:off x="0" y="1229360"/>
            <a:ext cx="9879330" cy="533400"/>
            <a:chOff x="0" y="1131590"/>
            <a:chExt cx="3699930" cy="432048"/>
          </a:xfrm>
          <a:solidFill>
            <a:srgbClr val="2098E4"/>
          </a:solidFill>
        </p:grpSpPr>
        <p:sp>
          <p:nvSpPr>
            <p:cNvPr id="18" name="五边形 9"/>
            <p:cNvSpPr/>
            <p:nvPr/>
          </p:nvSpPr>
          <p:spPr>
            <a:xfrm>
              <a:off x="0" y="1131590"/>
              <a:ext cx="3290131" cy="432048"/>
            </a:xfrm>
            <a:prstGeom prst="homePlate">
              <a:avLst>
                <a:gd name="adj" fmla="val 26606"/>
              </a:avLst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19" name="燕尾形 10"/>
            <p:cNvSpPr/>
            <p:nvPr/>
          </p:nvSpPr>
          <p:spPr>
            <a:xfrm>
              <a:off x="32789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  <p:sp>
          <p:nvSpPr>
            <p:cNvPr id="20" name="燕尾形 11"/>
            <p:cNvSpPr/>
            <p:nvPr/>
          </p:nvSpPr>
          <p:spPr>
            <a:xfrm>
              <a:off x="3483850" y="1131590"/>
              <a:ext cx="216080" cy="432048"/>
            </a:xfrm>
            <a:prstGeom prst="chevron">
              <a:avLst/>
            </a:pr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12192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华文细黑" panose="02010600040101010101" pitchFamily="2" charset="-122"/>
                <a:cs typeface="+mn-cs"/>
              </a:endParaRPr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-321310" y="1300480"/>
            <a:ext cx="9943465" cy="36830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406400" algn="l"/>
            <a:r>
              <a:rPr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ii</a:t>
            </a:r>
            <a:r>
              <a:rPr lang="en-US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. </a:t>
            </a:r>
            <a:r>
              <a:rPr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Provide </a:t>
            </a:r>
            <a:r>
              <a:rPr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convenience for "bring-in" enterprises to enjoy tax preferences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848995" y="2237740"/>
            <a:ext cx="991679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l" defTabSz="457200">
              <a:buClrTx/>
              <a:buSzTx/>
              <a:buFontTx/>
            </a:pPr>
            <a:r>
              <a:rPr lang="en-US" sz="2000" b="1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L</a:t>
            </a:r>
            <a:r>
              <a:rPr sz="2000" b="1">
                <a:solidFill>
                  <a:srgbClr val="00528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ocal tax authorities provide meticulous tax services to "bring-in" enterprises</a:t>
            </a:r>
          </a:p>
        </p:txBody>
      </p:sp>
      <p:grpSp>
        <p:nvGrpSpPr>
          <p:cNvPr id="23" name="组合 22"/>
          <p:cNvGrpSpPr/>
          <p:nvPr/>
        </p:nvGrpSpPr>
        <p:grpSpPr>
          <a:xfrm>
            <a:off x="882650" y="2971800"/>
            <a:ext cx="8726170" cy="1274445"/>
            <a:chOff x="1414686" y="1817209"/>
            <a:chExt cx="2929273" cy="840801"/>
          </a:xfrm>
        </p:grpSpPr>
        <p:sp>
          <p:nvSpPr>
            <p:cNvPr id="24" name="圆角矩形 8"/>
            <p:cNvSpPr/>
            <p:nvPr/>
          </p:nvSpPr>
          <p:spPr>
            <a:xfrm>
              <a:off x="1416165" y="1971377"/>
              <a:ext cx="1139113" cy="686633"/>
            </a:xfrm>
            <a:custGeom>
              <a:avLst/>
              <a:gdLst>
                <a:gd name="connsiteX0" fmla="*/ 0 w 4267033"/>
                <a:gd name="connsiteY0" fmla="*/ 578410 h 1588167"/>
                <a:gd name="connsiteX1" fmla="*/ 578410 w 4267033"/>
                <a:gd name="connsiteY1" fmla="*/ 0 h 1588167"/>
                <a:gd name="connsiteX2" fmla="*/ 3688623 w 4267033"/>
                <a:gd name="connsiteY2" fmla="*/ 0 h 1588167"/>
                <a:gd name="connsiteX3" fmla="*/ 4267033 w 4267033"/>
                <a:gd name="connsiteY3" fmla="*/ 578410 h 1588167"/>
                <a:gd name="connsiteX4" fmla="*/ 4267033 w 4267033"/>
                <a:gd name="connsiteY4" fmla="*/ 1009757 h 1588167"/>
                <a:gd name="connsiteX5" fmla="*/ 3688623 w 4267033"/>
                <a:gd name="connsiteY5" fmla="*/ 1588167 h 1588167"/>
                <a:gd name="connsiteX6" fmla="*/ 578410 w 4267033"/>
                <a:gd name="connsiteY6" fmla="*/ 1588167 h 1588167"/>
                <a:gd name="connsiteX7" fmla="*/ 0 w 4267033"/>
                <a:gd name="connsiteY7" fmla="*/ 1009757 h 1588167"/>
                <a:gd name="connsiteX8" fmla="*/ 0 w 4267033"/>
                <a:gd name="connsiteY8" fmla="*/ 578410 h 1588167"/>
                <a:gd name="connsiteX0-1" fmla="*/ 0 w 4267033"/>
                <a:gd name="connsiteY0-2" fmla="*/ 578410 h 1588167"/>
                <a:gd name="connsiteX1-3" fmla="*/ 578410 w 4267033"/>
                <a:gd name="connsiteY1-4" fmla="*/ 0 h 1588167"/>
                <a:gd name="connsiteX2-5" fmla="*/ 4267033 w 4267033"/>
                <a:gd name="connsiteY2-6" fmla="*/ 578410 h 1588167"/>
                <a:gd name="connsiteX3-7" fmla="*/ 4267033 w 4267033"/>
                <a:gd name="connsiteY3-8" fmla="*/ 1009757 h 1588167"/>
                <a:gd name="connsiteX4-9" fmla="*/ 3688623 w 4267033"/>
                <a:gd name="connsiteY4-10" fmla="*/ 1588167 h 1588167"/>
                <a:gd name="connsiteX5-11" fmla="*/ 578410 w 4267033"/>
                <a:gd name="connsiteY5-12" fmla="*/ 1588167 h 1588167"/>
                <a:gd name="connsiteX6-13" fmla="*/ 0 w 4267033"/>
                <a:gd name="connsiteY6-14" fmla="*/ 1009757 h 1588167"/>
                <a:gd name="connsiteX7-15" fmla="*/ 0 w 4267033"/>
                <a:gd name="connsiteY7-16" fmla="*/ 578410 h 1588167"/>
                <a:gd name="connsiteX0-17" fmla="*/ 0 w 4267033"/>
                <a:gd name="connsiteY0-18" fmla="*/ 578410 h 1588167"/>
                <a:gd name="connsiteX1-19" fmla="*/ 578410 w 4267033"/>
                <a:gd name="connsiteY1-20" fmla="*/ 0 h 1588167"/>
                <a:gd name="connsiteX2-21" fmla="*/ 4267033 w 4267033"/>
                <a:gd name="connsiteY2-22" fmla="*/ 1009757 h 1588167"/>
                <a:gd name="connsiteX3-23" fmla="*/ 3688623 w 4267033"/>
                <a:gd name="connsiteY3-24" fmla="*/ 1588167 h 1588167"/>
                <a:gd name="connsiteX4-25" fmla="*/ 578410 w 4267033"/>
                <a:gd name="connsiteY4-26" fmla="*/ 1588167 h 1588167"/>
                <a:gd name="connsiteX5-27" fmla="*/ 0 w 4267033"/>
                <a:gd name="connsiteY5-28" fmla="*/ 1009757 h 1588167"/>
                <a:gd name="connsiteX6-29" fmla="*/ 0 w 4267033"/>
                <a:gd name="connsiteY6-30" fmla="*/ 578410 h 1588167"/>
                <a:gd name="connsiteX0-31" fmla="*/ 0 w 3688623"/>
                <a:gd name="connsiteY0-32" fmla="*/ 578410 h 1588167"/>
                <a:gd name="connsiteX1-33" fmla="*/ 578410 w 3688623"/>
                <a:gd name="connsiteY1-34" fmla="*/ 0 h 1588167"/>
                <a:gd name="connsiteX2-35" fmla="*/ 3688623 w 3688623"/>
                <a:gd name="connsiteY2-36" fmla="*/ 1588167 h 1588167"/>
                <a:gd name="connsiteX3-37" fmla="*/ 578410 w 3688623"/>
                <a:gd name="connsiteY3-38" fmla="*/ 1588167 h 1588167"/>
                <a:gd name="connsiteX4-39" fmla="*/ 0 w 3688623"/>
                <a:gd name="connsiteY4-40" fmla="*/ 1009757 h 1588167"/>
                <a:gd name="connsiteX5-41" fmla="*/ 0 w 3688623"/>
                <a:gd name="connsiteY5-42" fmla="*/ 578410 h 1588167"/>
                <a:gd name="connsiteX0-43" fmla="*/ 0 w 3688623"/>
                <a:gd name="connsiteY0-44" fmla="*/ 660887 h 1670644"/>
                <a:gd name="connsiteX1-45" fmla="*/ 140088 w 3688623"/>
                <a:gd name="connsiteY1-46" fmla="*/ 271237 h 1670644"/>
                <a:gd name="connsiteX2-47" fmla="*/ 578410 w 3688623"/>
                <a:gd name="connsiteY2-48" fmla="*/ 82477 h 1670644"/>
                <a:gd name="connsiteX3-49" fmla="*/ 3688623 w 3688623"/>
                <a:gd name="connsiteY3-50" fmla="*/ 1670644 h 1670644"/>
                <a:gd name="connsiteX4-51" fmla="*/ 578410 w 3688623"/>
                <a:gd name="connsiteY4-52" fmla="*/ 1670644 h 1670644"/>
                <a:gd name="connsiteX5-53" fmla="*/ 0 w 3688623"/>
                <a:gd name="connsiteY5-54" fmla="*/ 1092234 h 1670644"/>
                <a:gd name="connsiteX6-55" fmla="*/ 0 w 3688623"/>
                <a:gd name="connsiteY6-56" fmla="*/ 660887 h 1670644"/>
                <a:gd name="connsiteX0-57" fmla="*/ 0 w 3688623"/>
                <a:gd name="connsiteY0-58" fmla="*/ 646577 h 1656334"/>
                <a:gd name="connsiteX1-59" fmla="*/ 140088 w 3688623"/>
                <a:gd name="connsiteY1-60" fmla="*/ 256927 h 1656334"/>
                <a:gd name="connsiteX2-61" fmla="*/ 578410 w 3688623"/>
                <a:gd name="connsiteY2-62" fmla="*/ 68167 h 1656334"/>
                <a:gd name="connsiteX3-63" fmla="*/ 3688623 w 3688623"/>
                <a:gd name="connsiteY3-64" fmla="*/ 1656334 h 1656334"/>
                <a:gd name="connsiteX4-65" fmla="*/ 578410 w 3688623"/>
                <a:gd name="connsiteY4-66" fmla="*/ 1656334 h 1656334"/>
                <a:gd name="connsiteX5-67" fmla="*/ 0 w 3688623"/>
                <a:gd name="connsiteY5-68" fmla="*/ 1077924 h 1656334"/>
                <a:gd name="connsiteX6-69" fmla="*/ 0 w 3688623"/>
                <a:gd name="connsiteY6-70" fmla="*/ 646577 h 1656334"/>
                <a:gd name="connsiteX0-71" fmla="*/ 0 w 3688623"/>
                <a:gd name="connsiteY0-72" fmla="*/ 389650 h 1399407"/>
                <a:gd name="connsiteX1-73" fmla="*/ 140088 w 3688623"/>
                <a:gd name="connsiteY1-74" fmla="*/ 0 h 1399407"/>
                <a:gd name="connsiteX2-75" fmla="*/ 3688623 w 3688623"/>
                <a:gd name="connsiteY2-76" fmla="*/ 1399407 h 1399407"/>
                <a:gd name="connsiteX3-77" fmla="*/ 578410 w 3688623"/>
                <a:gd name="connsiteY3-78" fmla="*/ 1399407 h 1399407"/>
                <a:gd name="connsiteX4-79" fmla="*/ 0 w 3688623"/>
                <a:gd name="connsiteY4-80" fmla="*/ 820997 h 1399407"/>
                <a:gd name="connsiteX5-81" fmla="*/ 0 w 3688623"/>
                <a:gd name="connsiteY5-82" fmla="*/ 389650 h 1399407"/>
                <a:gd name="connsiteX0-83" fmla="*/ 0 w 3688623"/>
                <a:gd name="connsiteY0-84" fmla="*/ 389650 h 1399407"/>
                <a:gd name="connsiteX1-85" fmla="*/ 140088 w 3688623"/>
                <a:gd name="connsiteY1-86" fmla="*/ 0 h 1399407"/>
                <a:gd name="connsiteX2-87" fmla="*/ 3688623 w 3688623"/>
                <a:gd name="connsiteY2-88" fmla="*/ 1399407 h 1399407"/>
                <a:gd name="connsiteX3-89" fmla="*/ 578410 w 3688623"/>
                <a:gd name="connsiteY3-90" fmla="*/ 1399407 h 1399407"/>
                <a:gd name="connsiteX4-91" fmla="*/ 0 w 3688623"/>
                <a:gd name="connsiteY4-92" fmla="*/ 820997 h 1399407"/>
                <a:gd name="connsiteX5-93" fmla="*/ 0 w 3688623"/>
                <a:gd name="connsiteY5-94" fmla="*/ 389650 h 13994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688623" h="1399407">
                  <a:moveTo>
                    <a:pt x="0" y="389650"/>
                  </a:moveTo>
                  <a:cubicBezTo>
                    <a:pt x="23348" y="252817"/>
                    <a:pt x="43686" y="96402"/>
                    <a:pt x="140088" y="0"/>
                  </a:cubicBezTo>
                  <a:cubicBezTo>
                    <a:pt x="841944" y="255379"/>
                    <a:pt x="3615569" y="1166173"/>
                    <a:pt x="3688623" y="1399407"/>
                  </a:cubicBezTo>
                  <a:lnTo>
                    <a:pt x="578410" y="1399407"/>
                  </a:lnTo>
                  <a:cubicBezTo>
                    <a:pt x="258963" y="1399407"/>
                    <a:pt x="0" y="1140444"/>
                    <a:pt x="0" y="820997"/>
                  </a:cubicBezTo>
                  <a:lnTo>
                    <a:pt x="0" y="389650"/>
                  </a:lnTo>
                  <a:close/>
                </a:path>
              </a:pathLst>
            </a:custGeom>
            <a:solidFill>
              <a:srgbClr val="FDFCFE"/>
            </a:solidFill>
            <a:ln>
              <a:noFill/>
            </a:ln>
            <a:effectLst>
              <a:outerShdw blurRad="152400" dist="76200" dir="84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ea typeface="思源黑体 Normal" panose="020B0400000000000000" pitchFamily="34" charset="-122"/>
              </a:endParaRPr>
            </a:p>
          </p:txBody>
        </p:sp>
        <p:sp>
          <p:nvSpPr>
            <p:cNvPr id="25" name="圆角矩形 3"/>
            <p:cNvSpPr/>
            <p:nvPr/>
          </p:nvSpPr>
          <p:spPr>
            <a:xfrm>
              <a:off x="1414686" y="1817209"/>
              <a:ext cx="2929273" cy="779377"/>
            </a:xfrm>
            <a:prstGeom prst="roundRect">
              <a:avLst>
                <a:gd name="adj" fmla="val 36420"/>
              </a:avLst>
            </a:prstGeom>
            <a:solidFill>
              <a:srgbClr val="FDFCF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ea typeface="思源黑体 Normal" panose="020B0400000000000000" pitchFamily="34" charset="-122"/>
              </a:endParaRPr>
            </a:p>
          </p:txBody>
        </p:sp>
        <p:sp>
          <p:nvSpPr>
            <p:cNvPr id="26" name="圆角矩形 4"/>
            <p:cNvSpPr/>
            <p:nvPr/>
          </p:nvSpPr>
          <p:spPr>
            <a:xfrm>
              <a:off x="1503730" y="1901943"/>
              <a:ext cx="2784465" cy="673333"/>
            </a:xfrm>
            <a:prstGeom prst="roundRect">
              <a:avLst>
                <a:gd name="adj" fmla="val 36420"/>
              </a:avLst>
            </a:prstGeom>
            <a:solidFill>
              <a:srgbClr val="FFB850"/>
            </a:solidFill>
            <a:ln w="19050">
              <a:noFill/>
            </a:ln>
            <a:effectLst>
              <a:innerShdw blurRad="88900">
                <a:srgbClr val="D28008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ea typeface="思源黑体 Normal" panose="020B0400000000000000" pitchFamily="34" charset="-122"/>
              </a:endParaRPr>
            </a:p>
          </p:txBody>
        </p:sp>
        <p:sp>
          <p:nvSpPr>
            <p:cNvPr id="35" name="文本框 268"/>
            <p:cNvSpPr txBox="1"/>
            <p:nvPr/>
          </p:nvSpPr>
          <p:spPr>
            <a:xfrm>
              <a:off x="1585642" y="2002378"/>
              <a:ext cx="2702468" cy="4662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Adhere to the mechanism of “eligibility self-assessment, claiming, and retaining documents for inspection”</a:t>
              </a: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876935" y="4669155"/>
            <a:ext cx="8743950" cy="1308100"/>
            <a:chOff x="1414686" y="3290814"/>
            <a:chExt cx="2962554" cy="868078"/>
          </a:xfrm>
        </p:grpSpPr>
        <p:sp>
          <p:nvSpPr>
            <p:cNvPr id="37" name="圆角矩形 8"/>
            <p:cNvSpPr/>
            <p:nvPr/>
          </p:nvSpPr>
          <p:spPr>
            <a:xfrm>
              <a:off x="1420458" y="3471984"/>
              <a:ext cx="1263288" cy="686908"/>
            </a:xfrm>
            <a:custGeom>
              <a:avLst/>
              <a:gdLst>
                <a:gd name="connsiteX0" fmla="*/ 0 w 4267033"/>
                <a:gd name="connsiteY0" fmla="*/ 578410 h 1588167"/>
                <a:gd name="connsiteX1" fmla="*/ 578410 w 4267033"/>
                <a:gd name="connsiteY1" fmla="*/ 0 h 1588167"/>
                <a:gd name="connsiteX2" fmla="*/ 3688623 w 4267033"/>
                <a:gd name="connsiteY2" fmla="*/ 0 h 1588167"/>
                <a:gd name="connsiteX3" fmla="*/ 4267033 w 4267033"/>
                <a:gd name="connsiteY3" fmla="*/ 578410 h 1588167"/>
                <a:gd name="connsiteX4" fmla="*/ 4267033 w 4267033"/>
                <a:gd name="connsiteY4" fmla="*/ 1009757 h 1588167"/>
                <a:gd name="connsiteX5" fmla="*/ 3688623 w 4267033"/>
                <a:gd name="connsiteY5" fmla="*/ 1588167 h 1588167"/>
                <a:gd name="connsiteX6" fmla="*/ 578410 w 4267033"/>
                <a:gd name="connsiteY6" fmla="*/ 1588167 h 1588167"/>
                <a:gd name="connsiteX7" fmla="*/ 0 w 4267033"/>
                <a:gd name="connsiteY7" fmla="*/ 1009757 h 1588167"/>
                <a:gd name="connsiteX8" fmla="*/ 0 w 4267033"/>
                <a:gd name="connsiteY8" fmla="*/ 578410 h 1588167"/>
                <a:gd name="connsiteX0-1" fmla="*/ 0 w 4267033"/>
                <a:gd name="connsiteY0-2" fmla="*/ 578410 h 1588167"/>
                <a:gd name="connsiteX1-3" fmla="*/ 578410 w 4267033"/>
                <a:gd name="connsiteY1-4" fmla="*/ 0 h 1588167"/>
                <a:gd name="connsiteX2-5" fmla="*/ 4267033 w 4267033"/>
                <a:gd name="connsiteY2-6" fmla="*/ 578410 h 1588167"/>
                <a:gd name="connsiteX3-7" fmla="*/ 4267033 w 4267033"/>
                <a:gd name="connsiteY3-8" fmla="*/ 1009757 h 1588167"/>
                <a:gd name="connsiteX4-9" fmla="*/ 3688623 w 4267033"/>
                <a:gd name="connsiteY4-10" fmla="*/ 1588167 h 1588167"/>
                <a:gd name="connsiteX5-11" fmla="*/ 578410 w 4267033"/>
                <a:gd name="connsiteY5-12" fmla="*/ 1588167 h 1588167"/>
                <a:gd name="connsiteX6-13" fmla="*/ 0 w 4267033"/>
                <a:gd name="connsiteY6-14" fmla="*/ 1009757 h 1588167"/>
                <a:gd name="connsiteX7-15" fmla="*/ 0 w 4267033"/>
                <a:gd name="connsiteY7-16" fmla="*/ 578410 h 1588167"/>
                <a:gd name="connsiteX0-17" fmla="*/ 0 w 4267033"/>
                <a:gd name="connsiteY0-18" fmla="*/ 578410 h 1588167"/>
                <a:gd name="connsiteX1-19" fmla="*/ 578410 w 4267033"/>
                <a:gd name="connsiteY1-20" fmla="*/ 0 h 1588167"/>
                <a:gd name="connsiteX2-21" fmla="*/ 4267033 w 4267033"/>
                <a:gd name="connsiteY2-22" fmla="*/ 1009757 h 1588167"/>
                <a:gd name="connsiteX3-23" fmla="*/ 3688623 w 4267033"/>
                <a:gd name="connsiteY3-24" fmla="*/ 1588167 h 1588167"/>
                <a:gd name="connsiteX4-25" fmla="*/ 578410 w 4267033"/>
                <a:gd name="connsiteY4-26" fmla="*/ 1588167 h 1588167"/>
                <a:gd name="connsiteX5-27" fmla="*/ 0 w 4267033"/>
                <a:gd name="connsiteY5-28" fmla="*/ 1009757 h 1588167"/>
                <a:gd name="connsiteX6-29" fmla="*/ 0 w 4267033"/>
                <a:gd name="connsiteY6-30" fmla="*/ 578410 h 1588167"/>
                <a:gd name="connsiteX0-31" fmla="*/ 0 w 3688623"/>
                <a:gd name="connsiteY0-32" fmla="*/ 578410 h 1588167"/>
                <a:gd name="connsiteX1-33" fmla="*/ 578410 w 3688623"/>
                <a:gd name="connsiteY1-34" fmla="*/ 0 h 1588167"/>
                <a:gd name="connsiteX2-35" fmla="*/ 3688623 w 3688623"/>
                <a:gd name="connsiteY2-36" fmla="*/ 1588167 h 1588167"/>
                <a:gd name="connsiteX3-37" fmla="*/ 578410 w 3688623"/>
                <a:gd name="connsiteY3-38" fmla="*/ 1588167 h 1588167"/>
                <a:gd name="connsiteX4-39" fmla="*/ 0 w 3688623"/>
                <a:gd name="connsiteY4-40" fmla="*/ 1009757 h 1588167"/>
                <a:gd name="connsiteX5-41" fmla="*/ 0 w 3688623"/>
                <a:gd name="connsiteY5-42" fmla="*/ 578410 h 1588167"/>
                <a:gd name="connsiteX0-43" fmla="*/ 0 w 3688623"/>
                <a:gd name="connsiteY0-44" fmla="*/ 660887 h 1670644"/>
                <a:gd name="connsiteX1-45" fmla="*/ 140088 w 3688623"/>
                <a:gd name="connsiteY1-46" fmla="*/ 271237 h 1670644"/>
                <a:gd name="connsiteX2-47" fmla="*/ 578410 w 3688623"/>
                <a:gd name="connsiteY2-48" fmla="*/ 82477 h 1670644"/>
                <a:gd name="connsiteX3-49" fmla="*/ 3688623 w 3688623"/>
                <a:gd name="connsiteY3-50" fmla="*/ 1670644 h 1670644"/>
                <a:gd name="connsiteX4-51" fmla="*/ 578410 w 3688623"/>
                <a:gd name="connsiteY4-52" fmla="*/ 1670644 h 1670644"/>
                <a:gd name="connsiteX5-53" fmla="*/ 0 w 3688623"/>
                <a:gd name="connsiteY5-54" fmla="*/ 1092234 h 1670644"/>
                <a:gd name="connsiteX6-55" fmla="*/ 0 w 3688623"/>
                <a:gd name="connsiteY6-56" fmla="*/ 660887 h 1670644"/>
                <a:gd name="connsiteX0-57" fmla="*/ 0 w 3688623"/>
                <a:gd name="connsiteY0-58" fmla="*/ 646577 h 1656334"/>
                <a:gd name="connsiteX1-59" fmla="*/ 140088 w 3688623"/>
                <a:gd name="connsiteY1-60" fmla="*/ 256927 h 1656334"/>
                <a:gd name="connsiteX2-61" fmla="*/ 578410 w 3688623"/>
                <a:gd name="connsiteY2-62" fmla="*/ 68167 h 1656334"/>
                <a:gd name="connsiteX3-63" fmla="*/ 3688623 w 3688623"/>
                <a:gd name="connsiteY3-64" fmla="*/ 1656334 h 1656334"/>
                <a:gd name="connsiteX4-65" fmla="*/ 578410 w 3688623"/>
                <a:gd name="connsiteY4-66" fmla="*/ 1656334 h 1656334"/>
                <a:gd name="connsiteX5-67" fmla="*/ 0 w 3688623"/>
                <a:gd name="connsiteY5-68" fmla="*/ 1077924 h 1656334"/>
                <a:gd name="connsiteX6-69" fmla="*/ 0 w 3688623"/>
                <a:gd name="connsiteY6-70" fmla="*/ 646577 h 1656334"/>
                <a:gd name="connsiteX0-71" fmla="*/ 0 w 3688623"/>
                <a:gd name="connsiteY0-72" fmla="*/ 389650 h 1399407"/>
                <a:gd name="connsiteX1-73" fmla="*/ 140088 w 3688623"/>
                <a:gd name="connsiteY1-74" fmla="*/ 0 h 1399407"/>
                <a:gd name="connsiteX2-75" fmla="*/ 3688623 w 3688623"/>
                <a:gd name="connsiteY2-76" fmla="*/ 1399407 h 1399407"/>
                <a:gd name="connsiteX3-77" fmla="*/ 578410 w 3688623"/>
                <a:gd name="connsiteY3-78" fmla="*/ 1399407 h 1399407"/>
                <a:gd name="connsiteX4-79" fmla="*/ 0 w 3688623"/>
                <a:gd name="connsiteY4-80" fmla="*/ 820997 h 1399407"/>
                <a:gd name="connsiteX5-81" fmla="*/ 0 w 3688623"/>
                <a:gd name="connsiteY5-82" fmla="*/ 389650 h 1399407"/>
                <a:gd name="connsiteX0-83" fmla="*/ 0 w 3688623"/>
                <a:gd name="connsiteY0-84" fmla="*/ 389650 h 1399407"/>
                <a:gd name="connsiteX1-85" fmla="*/ 140088 w 3688623"/>
                <a:gd name="connsiteY1-86" fmla="*/ 0 h 1399407"/>
                <a:gd name="connsiteX2-87" fmla="*/ 3688623 w 3688623"/>
                <a:gd name="connsiteY2-88" fmla="*/ 1399407 h 1399407"/>
                <a:gd name="connsiteX3-89" fmla="*/ 578410 w 3688623"/>
                <a:gd name="connsiteY3-90" fmla="*/ 1399407 h 1399407"/>
                <a:gd name="connsiteX4-91" fmla="*/ 0 w 3688623"/>
                <a:gd name="connsiteY4-92" fmla="*/ 820997 h 1399407"/>
                <a:gd name="connsiteX5-93" fmla="*/ 0 w 3688623"/>
                <a:gd name="connsiteY5-94" fmla="*/ 389650 h 139940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688623" h="1399407">
                  <a:moveTo>
                    <a:pt x="0" y="389650"/>
                  </a:moveTo>
                  <a:cubicBezTo>
                    <a:pt x="23348" y="252817"/>
                    <a:pt x="43686" y="96402"/>
                    <a:pt x="140088" y="0"/>
                  </a:cubicBezTo>
                  <a:cubicBezTo>
                    <a:pt x="841944" y="255379"/>
                    <a:pt x="3615569" y="1166173"/>
                    <a:pt x="3688623" y="1399407"/>
                  </a:cubicBezTo>
                  <a:lnTo>
                    <a:pt x="578410" y="1399407"/>
                  </a:lnTo>
                  <a:cubicBezTo>
                    <a:pt x="258963" y="1399407"/>
                    <a:pt x="0" y="1140444"/>
                    <a:pt x="0" y="820997"/>
                  </a:cubicBezTo>
                  <a:lnTo>
                    <a:pt x="0" y="389650"/>
                  </a:lnTo>
                  <a:close/>
                </a:path>
              </a:pathLst>
            </a:custGeom>
            <a:solidFill>
              <a:srgbClr val="FDFCFE"/>
            </a:solidFill>
            <a:ln>
              <a:noFill/>
            </a:ln>
            <a:effectLst>
              <a:outerShdw blurRad="152400" dist="76200" dir="84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ea typeface="思源黑体 Normal" panose="020B0400000000000000" pitchFamily="34" charset="-122"/>
              </a:endParaRPr>
            </a:p>
          </p:txBody>
        </p:sp>
        <p:sp>
          <p:nvSpPr>
            <p:cNvPr id="38" name="圆角矩形 11"/>
            <p:cNvSpPr/>
            <p:nvPr/>
          </p:nvSpPr>
          <p:spPr>
            <a:xfrm>
              <a:off x="1414686" y="3290814"/>
              <a:ext cx="2962554" cy="779377"/>
            </a:xfrm>
            <a:prstGeom prst="roundRect">
              <a:avLst>
                <a:gd name="adj" fmla="val 36420"/>
              </a:avLst>
            </a:prstGeom>
            <a:solidFill>
              <a:srgbClr val="FDFCF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ea typeface="思源黑体 Normal" panose="020B0400000000000000" pitchFamily="34" charset="-122"/>
              </a:endParaRPr>
            </a:p>
          </p:txBody>
        </p:sp>
        <p:sp>
          <p:nvSpPr>
            <p:cNvPr id="39" name="圆角矩形 12"/>
            <p:cNvSpPr/>
            <p:nvPr/>
          </p:nvSpPr>
          <p:spPr>
            <a:xfrm>
              <a:off x="1503730" y="3375549"/>
              <a:ext cx="2784465" cy="673333"/>
            </a:xfrm>
            <a:prstGeom prst="roundRect">
              <a:avLst>
                <a:gd name="adj" fmla="val 36420"/>
              </a:avLst>
            </a:prstGeom>
            <a:solidFill>
              <a:srgbClr val="01ACBE"/>
            </a:solidFill>
            <a:ln w="22225">
              <a:noFill/>
            </a:ln>
            <a:effectLst>
              <a:innerShdw blurRad="88900">
                <a:srgbClr val="016A75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ea typeface="思源黑体 Normal" panose="020B0400000000000000" pitchFamily="34" charset="-122"/>
              </a:endParaRPr>
            </a:p>
          </p:txBody>
        </p:sp>
        <p:sp>
          <p:nvSpPr>
            <p:cNvPr id="40" name="文本框 269"/>
            <p:cNvSpPr txBox="1"/>
            <p:nvPr/>
          </p:nvSpPr>
          <p:spPr>
            <a:xfrm>
              <a:off x="1625744" y="3375931"/>
              <a:ext cx="2538072" cy="6733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l">
                <a:buClrTx/>
                <a:buSzTx/>
                <a:buFontTx/>
              </a:pPr>
              <a:r>
                <a:rPr lang="en-US" altLang="zh-CN" sz="20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Timely upgrad the relevant module in digital tax bureau to implement the </a:t>
              </a:r>
              <a:r>
                <a:rPr lang="en-US" altLang="zh-CN" sz="2000" b="1" dirty="0" smtClean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tax deferral </a:t>
              </a:r>
              <a:r>
                <a:rPr lang="en-US" altLang="zh-CN" sz="20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for reinvestment of foreign investors' profits</a:t>
              </a: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2.0.50727.5485"/>
  <p:tag name="AS_OS" val="Microsoft Windows NT 6.1.7601 Service Pack 1"/>
  <p:tag name="AS_RELEASE_DATE" val="2018.04.09"/>
  <p:tag name="AS_TITLE" val="Aspose.Slides for .NET 2.0"/>
  <p:tag name="AS_VERSION" val="18.4"/>
  <p:tag name="COMMONDATA" val="eyJoZGlkIjoiMmE3YWQwYzM2MjY3YzA0NTFhZmMyMmVkNTI5YTViN2EifQ=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5314,&quot;width&quot;:3719}"/>
</p:tagLst>
</file>

<file path=ppt/theme/theme1.xml><?xml version="1.0" encoding="utf-8"?>
<a:theme xmlns:a="http://schemas.openxmlformats.org/drawingml/2006/main" name="Office 主题​​">
  <a:themeElements>
    <a:clrScheme name="自定义 18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0071C1"/>
      </a:accent5>
      <a:accent6>
        <a:srgbClr val="013D73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1129</Words>
  <Application>Microsoft Office PowerPoint</Application>
  <PresentationFormat>自定义</PresentationFormat>
  <Paragraphs>154</Paragraphs>
  <Slides>22</Slides>
  <Notes>5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23" baseType="lpstr">
      <vt:lpstr>Office 主题​​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  <vt:lpstr>幻灯片 18</vt:lpstr>
      <vt:lpstr>幻灯片 19</vt:lpstr>
      <vt:lpstr>幻灯片 20</vt:lpstr>
      <vt:lpstr>幻灯片 21</vt:lpstr>
      <vt:lpstr>幻灯片 22</vt:lpstr>
    </vt:vector>
  </TitlesOfParts>
  <Manager>风云办公</Manager>
  <Company>上海剑姬网络科技有限公司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风云办公PPT模板</dc:title>
  <dc:creator>风云办公</dc:creator>
  <cp:keywords>风云办公</cp:keywords>
  <dc:description>风云办公 http://www.ppt118.com</dc:description>
  <cp:lastModifiedBy>tax</cp:lastModifiedBy>
  <cp:revision>174</cp:revision>
  <cp:lastPrinted>2022-06-16T08:01:00Z</cp:lastPrinted>
  <dcterms:created xsi:type="dcterms:W3CDTF">2018-03-03T02:14:00Z</dcterms:created>
  <dcterms:modified xsi:type="dcterms:W3CDTF">2022-06-30T09:08:48Z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2052-11.1.0.9339</vt:lpwstr>
  </property>
  <property fmtid="{D5CDD505-2E9C-101B-9397-08002B2CF9AE}" pid="3" name="ICV">
    <vt:lpwstr>721A854DB1924A44AE4877B5A711A385</vt:lpwstr>
  </property>
</Properties>
</file>