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5"/>
  </p:notesMasterIdLst>
  <p:sldIdLst>
    <p:sldId id="628" r:id="rId2"/>
    <p:sldId id="425" r:id="rId3"/>
    <p:sldId id="587" r:id="rId4"/>
    <p:sldId id="588" r:id="rId5"/>
    <p:sldId id="589" r:id="rId6"/>
    <p:sldId id="590" r:id="rId7"/>
    <p:sldId id="591" r:id="rId8"/>
    <p:sldId id="592" r:id="rId9"/>
    <p:sldId id="593" r:id="rId10"/>
    <p:sldId id="594" r:id="rId11"/>
    <p:sldId id="595" r:id="rId12"/>
    <p:sldId id="596" r:id="rId13"/>
    <p:sldId id="558" r:id="rId14"/>
  </p:sldIdLst>
  <p:sldSz cx="12192000" cy="6858000"/>
  <p:notesSz cx="9874250" cy="6797675"/>
  <p:custDataLst>
    <p:tags r:id="rId1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etty - Vong Cheng Man" initials="B-VC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E8BCC"/>
    <a:srgbClr val="F5F7F9"/>
    <a:srgbClr val="2C89CA"/>
    <a:srgbClr val="0071C1"/>
    <a:srgbClr val="00528A"/>
    <a:srgbClr val="00437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5246" autoAdjust="0"/>
  </p:normalViewPr>
  <p:slideViewPr>
    <p:cSldViewPr snapToGrid="0">
      <p:cViewPr varScale="1">
        <p:scale>
          <a:sx n="59" d="100"/>
          <a:sy n="59" d="100"/>
        </p:scale>
        <p:origin x="-1116" y="-90"/>
      </p:cViewPr>
      <p:guideLst>
        <p:guide orient="horz" pos="2352"/>
        <p:guide pos="3851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tags" Target="tags/tag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278842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5593123" y="1"/>
            <a:ext cx="4278842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2898775" y="849313"/>
            <a:ext cx="4078288" cy="2293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987425" y="3271381"/>
            <a:ext cx="7899400" cy="267658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6456612"/>
            <a:ext cx="4278842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5593123" y="6456612"/>
            <a:ext cx="4278842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638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/>
            <a:endParaRPr lang="zh-CN" altLang="en-US" dirty="0"/>
          </a:p>
        </p:txBody>
      </p:sp>
      <p:sp>
        <p:nvSpPr>
          <p:cNvPr id="16388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1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9459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19460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2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9525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lIns="19013" tIns="19013" rIns="19013" bIns="19013" anchor="ctr"/>
          <a:lstStyle/>
          <a:p>
            <a:pPr marL="0" marR="0" lvl="0" indent="0" algn="l" defTabSz="22796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495" b="0" i="0" u="none" strike="noStrike" kern="120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ea typeface="Gill Sans"/>
              <a:cs typeface="Gill Sans"/>
              <a:sym typeface="Gill Sans"/>
            </a:endParaRPr>
          </a:p>
        </p:txBody>
      </p:sp>
      <p:grpSp>
        <p:nvGrpSpPr>
          <p:cNvPr id="8195" name="组合 8"/>
          <p:cNvGrpSpPr/>
          <p:nvPr/>
        </p:nvGrpSpPr>
        <p:grpSpPr>
          <a:xfrm>
            <a:off x="8623300" y="-1060450"/>
            <a:ext cx="1754188" cy="175577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112" y="-575525"/>
              <a:ext cx="1145559" cy="1146596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5" y="-1217902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772816"/>
            <a:ext cx="12192000" cy="2884661"/>
          </a:xfrm>
          <a:prstGeom prst="rect">
            <a:avLst/>
          </a:prstGeom>
          <a:solidFill>
            <a:srgbClr val="0070C0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srgbClr val="2C89C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197" name="矩形 259"/>
          <p:cNvSpPr/>
          <p:nvPr/>
        </p:nvSpPr>
        <p:spPr>
          <a:xfrm>
            <a:off x="2198688" y="5011738"/>
            <a:ext cx="7793037" cy="81216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18:30-20:30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Beijing Time</a:t>
            </a:r>
          </a:p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23 June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2022</a:t>
            </a:r>
          </a:p>
        </p:txBody>
      </p:sp>
      <p:pic>
        <p:nvPicPr>
          <p:cNvPr id="8198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300" y="266700"/>
            <a:ext cx="1036638" cy="1041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8199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425" y="736600"/>
            <a:ext cx="4786313" cy="147638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193357" y="2360294"/>
            <a:ext cx="12576175" cy="171069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 eaLnBrk="1" hangingPunct="1">
              <a:buNone/>
              <a:defRPr/>
            </a:pPr>
            <a:r>
              <a:rPr kumimoji="0" lang="en-US" altLang="zh-CN" sz="4000" b="1" i="0" u="none" strike="noStrike" kern="1200" cap="none" spc="0" normalizeH="0" baseline="0" noProof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Calibri" panose="020F0502020204030204" pitchFamily="34" charset="0"/>
              </a:rPr>
              <a:t> </a:t>
            </a:r>
            <a:r>
              <a:rPr lang="en-US" altLang="zh-CN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Better Connection for a Better Future</a:t>
            </a:r>
            <a:endParaRPr kumimoji="0" lang="en-US" altLang="zh-CN" sz="4400" b="1" i="0" u="none" strike="noStrike" kern="1200" cap="none" spc="0" normalizeH="0" baseline="0" noProof="1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BRITACOM Tax Administration Theme Day </a:t>
            </a: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Virtual Seminar</a:t>
            </a:r>
            <a:endParaRPr kumimoji="0" lang="en-US" altLang="zh-CN" sz="2800" b="1" i="0" u="none" strike="noStrike" kern="1200" cap="none" spc="0" normalizeH="0" baseline="0" noProof="1" smtClean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15"/>
          <p:cNvSpPr/>
          <p:nvPr/>
        </p:nvSpPr>
        <p:spPr>
          <a:xfrm>
            <a:off x="5960225" y="2405630"/>
            <a:ext cx="360000" cy="67142"/>
          </a:xfrm>
          <a:prstGeom prst="roundRect">
            <a:avLst>
              <a:gd name="adj" fmla="val 50000"/>
            </a:avLst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2391020" y="1737507"/>
            <a:ext cx="7364730" cy="53467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Property and Behavior Tax</a:t>
            </a:r>
            <a:endParaRPr lang="en-US" altLang="zh-CN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+mn-lt"/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grpSp>
        <p:nvGrpSpPr>
          <p:cNvPr id="30" name="组合 29"/>
          <p:cNvGrpSpPr/>
          <p:nvPr/>
        </p:nvGrpSpPr>
        <p:grpSpPr>
          <a:xfrm>
            <a:off x="5435067" y="3295598"/>
            <a:ext cx="743912" cy="543379"/>
            <a:chOff x="9539556" y="3565018"/>
            <a:chExt cx="743912" cy="543379"/>
          </a:xfrm>
        </p:grpSpPr>
        <p:sp>
          <p:nvSpPr>
            <p:cNvPr id="31" name="圆角矩形 30"/>
            <p:cNvSpPr/>
            <p:nvPr/>
          </p:nvSpPr>
          <p:spPr>
            <a:xfrm>
              <a:off x="9539556" y="3565018"/>
              <a:ext cx="743912" cy="543379"/>
            </a:xfrm>
            <a:prstGeom prst="roundRect">
              <a:avLst/>
            </a:prstGeom>
            <a:solidFill>
              <a:srgbClr val="11609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Freeform 110"/>
            <p:cNvSpPr>
              <a:spLocks noEditPoints="1"/>
            </p:cNvSpPr>
            <p:nvPr/>
          </p:nvSpPr>
          <p:spPr bwMode="auto">
            <a:xfrm>
              <a:off x="9720311" y="3669255"/>
              <a:ext cx="360888" cy="334904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8" y="5"/>
                </a:cxn>
                <a:cxn ang="0">
                  <a:pos x="8" y="10"/>
                </a:cxn>
                <a:cxn ang="0">
                  <a:pos x="33" y="30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3" y="25"/>
                </a:cxn>
                <a:cxn ang="0">
                  <a:pos x="33" y="30"/>
                </a:cxn>
                <a:cxn ang="0">
                  <a:pos x="13" y="49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13" y="44"/>
                </a:cxn>
                <a:cxn ang="0">
                  <a:pos x="13" y="49"/>
                </a:cxn>
                <a:cxn ang="0">
                  <a:pos x="24" y="3"/>
                </a:cxn>
                <a:cxn ang="0">
                  <a:pos x="24" y="13"/>
                </a:cxn>
                <a:cxn ang="0">
                  <a:pos x="22" y="15"/>
                </a:cxn>
                <a:cxn ang="0">
                  <a:pos x="12" y="15"/>
                </a:cxn>
                <a:cxn ang="0">
                  <a:pos x="9" y="13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22" y="0"/>
                </a:cxn>
                <a:cxn ang="0">
                  <a:pos x="24" y="3"/>
                </a:cxn>
                <a:cxn ang="0">
                  <a:pos x="29" y="42"/>
                </a:cxn>
                <a:cxn ang="0">
                  <a:pos x="29" y="51"/>
                </a:cxn>
                <a:cxn ang="0">
                  <a:pos x="26" y="54"/>
                </a:cxn>
                <a:cxn ang="0">
                  <a:pos x="17" y="54"/>
                </a:cxn>
                <a:cxn ang="0">
                  <a:pos x="14" y="51"/>
                </a:cxn>
                <a:cxn ang="0">
                  <a:pos x="14" y="42"/>
                </a:cxn>
                <a:cxn ang="0">
                  <a:pos x="17" y="39"/>
                </a:cxn>
                <a:cxn ang="0">
                  <a:pos x="26" y="39"/>
                </a:cxn>
                <a:cxn ang="0">
                  <a:pos x="29" y="42"/>
                </a:cxn>
                <a:cxn ang="0">
                  <a:pos x="58" y="10"/>
                </a:cxn>
                <a:cxn ang="0">
                  <a:pos x="25" y="10"/>
                </a:cxn>
                <a:cxn ang="0">
                  <a:pos x="25" y="5"/>
                </a:cxn>
                <a:cxn ang="0">
                  <a:pos x="58" y="5"/>
                </a:cxn>
                <a:cxn ang="0">
                  <a:pos x="58" y="10"/>
                </a:cxn>
                <a:cxn ang="0">
                  <a:pos x="58" y="49"/>
                </a:cxn>
                <a:cxn ang="0">
                  <a:pos x="30" y="49"/>
                </a:cxn>
                <a:cxn ang="0">
                  <a:pos x="30" y="44"/>
                </a:cxn>
                <a:cxn ang="0">
                  <a:pos x="58" y="44"/>
                </a:cxn>
                <a:cxn ang="0">
                  <a:pos x="58" y="49"/>
                </a:cxn>
                <a:cxn ang="0">
                  <a:pos x="48" y="22"/>
                </a:cxn>
                <a:cxn ang="0">
                  <a:pos x="48" y="32"/>
                </a:cxn>
                <a:cxn ang="0">
                  <a:pos x="46" y="34"/>
                </a:cxn>
                <a:cxn ang="0">
                  <a:pos x="36" y="34"/>
                </a:cxn>
                <a:cxn ang="0">
                  <a:pos x="34" y="32"/>
                </a:cxn>
                <a:cxn ang="0">
                  <a:pos x="34" y="22"/>
                </a:cxn>
                <a:cxn ang="0">
                  <a:pos x="36" y="20"/>
                </a:cxn>
                <a:cxn ang="0">
                  <a:pos x="46" y="20"/>
                </a:cxn>
                <a:cxn ang="0">
                  <a:pos x="48" y="22"/>
                </a:cxn>
                <a:cxn ang="0">
                  <a:pos x="58" y="30"/>
                </a:cxn>
                <a:cxn ang="0">
                  <a:pos x="50" y="30"/>
                </a:cxn>
                <a:cxn ang="0">
                  <a:pos x="50" y="25"/>
                </a:cxn>
                <a:cxn ang="0">
                  <a:pos x="58" y="25"/>
                </a:cxn>
                <a:cxn ang="0">
                  <a:pos x="58" y="30"/>
                </a:cxn>
              </a:cxnLst>
              <a:rect l="0" t="0" r="r" b="b"/>
              <a:pathLst>
                <a:path w="57" h="54">
                  <a:moveTo>
                    <a:pt x="8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10"/>
                  </a:lnTo>
                  <a:close/>
                  <a:moveTo>
                    <a:pt x="33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3" y="25"/>
                    <a:pt x="33" y="25"/>
                    <a:pt x="33" y="25"/>
                  </a:cubicBezTo>
                  <a:lnTo>
                    <a:pt x="33" y="30"/>
                  </a:lnTo>
                  <a:close/>
                  <a:moveTo>
                    <a:pt x="13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3" y="44"/>
                    <a:pt x="13" y="44"/>
                    <a:pt x="13" y="44"/>
                  </a:cubicBezTo>
                  <a:lnTo>
                    <a:pt x="13" y="49"/>
                  </a:lnTo>
                  <a:close/>
                  <a:moveTo>
                    <a:pt x="24" y="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9" y="14"/>
                    <a:pt x="9" y="1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1" y="0"/>
                    <a:pt x="1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2"/>
                    <a:pt x="24" y="3"/>
                  </a:cubicBezTo>
                  <a:close/>
                  <a:moveTo>
                    <a:pt x="29" y="42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8" y="54"/>
                    <a:pt x="2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5" y="54"/>
                    <a:pt x="14" y="53"/>
                    <a:pt x="14" y="5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0"/>
                    <a:pt x="15" y="39"/>
                    <a:pt x="1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39"/>
                    <a:pt x="29" y="40"/>
                    <a:pt x="29" y="42"/>
                  </a:cubicBezTo>
                  <a:close/>
                  <a:moveTo>
                    <a:pt x="58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58" y="5"/>
                    <a:pt x="58" y="5"/>
                    <a:pt x="58" y="5"/>
                  </a:cubicBezTo>
                  <a:lnTo>
                    <a:pt x="58" y="10"/>
                  </a:lnTo>
                  <a:close/>
                  <a:moveTo>
                    <a:pt x="58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8" y="44"/>
                    <a:pt x="58" y="44"/>
                    <a:pt x="58" y="44"/>
                  </a:cubicBezTo>
                  <a:lnTo>
                    <a:pt x="58" y="49"/>
                  </a:lnTo>
                  <a:close/>
                  <a:moveTo>
                    <a:pt x="48" y="2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7" y="34"/>
                    <a:pt x="4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4" y="33"/>
                    <a:pt x="34" y="3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8" y="21"/>
                    <a:pt x="48" y="22"/>
                  </a:cubicBezTo>
                  <a:close/>
                  <a:moveTo>
                    <a:pt x="58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8" y="25"/>
                    <a:pt x="58" y="25"/>
                    <a:pt x="58" y="25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025" name="Rectangle 1"/>
          <p:cNvSpPr>
            <a:spLocks noChangeArrowheads="1"/>
          </p:cNvSpPr>
          <p:nvPr/>
        </p:nvSpPr>
        <p:spPr bwMode="auto">
          <a:xfrm>
            <a:off x="6302226" y="3348974"/>
            <a:ext cx="4550483" cy="46037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r>
              <a:rPr lang="en-US" sz="2400" dirty="0"/>
              <a:t>Real Estate Tax</a:t>
            </a:r>
            <a:endParaRPr lang="zh-CN" altLang="en-US" sz="2400" dirty="0">
              <a:sym typeface="Century Gothic" panose="020B0502020202020204" pitchFamily="34" charset="0"/>
            </a:endParaRPr>
          </a:p>
        </p:txBody>
      </p:sp>
      <p:pic>
        <p:nvPicPr>
          <p:cNvPr id="35" name="Picture 3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84331" y="2963480"/>
            <a:ext cx="4473187" cy="258086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grpSp>
        <p:nvGrpSpPr>
          <p:cNvPr id="14" name="组合 13"/>
          <p:cNvGrpSpPr/>
          <p:nvPr/>
        </p:nvGrpSpPr>
        <p:grpSpPr>
          <a:xfrm>
            <a:off x="5420412" y="4441529"/>
            <a:ext cx="743912" cy="543379"/>
            <a:chOff x="9539556" y="3565018"/>
            <a:chExt cx="743912" cy="543379"/>
          </a:xfrm>
        </p:grpSpPr>
        <p:sp>
          <p:nvSpPr>
            <p:cNvPr id="15" name="圆角矩形 14"/>
            <p:cNvSpPr/>
            <p:nvPr/>
          </p:nvSpPr>
          <p:spPr>
            <a:xfrm>
              <a:off x="9539556" y="3565018"/>
              <a:ext cx="743912" cy="543379"/>
            </a:xfrm>
            <a:prstGeom prst="roundRect">
              <a:avLst/>
            </a:prstGeom>
            <a:solidFill>
              <a:srgbClr val="11609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Freeform 110"/>
            <p:cNvSpPr>
              <a:spLocks noEditPoints="1"/>
            </p:cNvSpPr>
            <p:nvPr/>
          </p:nvSpPr>
          <p:spPr bwMode="auto">
            <a:xfrm>
              <a:off x="9720311" y="3669255"/>
              <a:ext cx="360888" cy="334904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8" y="5"/>
                </a:cxn>
                <a:cxn ang="0">
                  <a:pos x="8" y="10"/>
                </a:cxn>
                <a:cxn ang="0">
                  <a:pos x="33" y="30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3" y="25"/>
                </a:cxn>
                <a:cxn ang="0">
                  <a:pos x="33" y="30"/>
                </a:cxn>
                <a:cxn ang="0">
                  <a:pos x="13" y="49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13" y="44"/>
                </a:cxn>
                <a:cxn ang="0">
                  <a:pos x="13" y="49"/>
                </a:cxn>
                <a:cxn ang="0">
                  <a:pos x="24" y="3"/>
                </a:cxn>
                <a:cxn ang="0">
                  <a:pos x="24" y="13"/>
                </a:cxn>
                <a:cxn ang="0">
                  <a:pos x="22" y="15"/>
                </a:cxn>
                <a:cxn ang="0">
                  <a:pos x="12" y="15"/>
                </a:cxn>
                <a:cxn ang="0">
                  <a:pos x="9" y="13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22" y="0"/>
                </a:cxn>
                <a:cxn ang="0">
                  <a:pos x="24" y="3"/>
                </a:cxn>
                <a:cxn ang="0">
                  <a:pos x="29" y="42"/>
                </a:cxn>
                <a:cxn ang="0">
                  <a:pos x="29" y="51"/>
                </a:cxn>
                <a:cxn ang="0">
                  <a:pos x="26" y="54"/>
                </a:cxn>
                <a:cxn ang="0">
                  <a:pos x="17" y="54"/>
                </a:cxn>
                <a:cxn ang="0">
                  <a:pos x="14" y="51"/>
                </a:cxn>
                <a:cxn ang="0">
                  <a:pos x="14" y="42"/>
                </a:cxn>
                <a:cxn ang="0">
                  <a:pos x="17" y="39"/>
                </a:cxn>
                <a:cxn ang="0">
                  <a:pos x="26" y="39"/>
                </a:cxn>
                <a:cxn ang="0">
                  <a:pos x="29" y="42"/>
                </a:cxn>
                <a:cxn ang="0">
                  <a:pos x="58" y="10"/>
                </a:cxn>
                <a:cxn ang="0">
                  <a:pos x="25" y="10"/>
                </a:cxn>
                <a:cxn ang="0">
                  <a:pos x="25" y="5"/>
                </a:cxn>
                <a:cxn ang="0">
                  <a:pos x="58" y="5"/>
                </a:cxn>
                <a:cxn ang="0">
                  <a:pos x="58" y="10"/>
                </a:cxn>
                <a:cxn ang="0">
                  <a:pos x="58" y="49"/>
                </a:cxn>
                <a:cxn ang="0">
                  <a:pos x="30" y="49"/>
                </a:cxn>
                <a:cxn ang="0">
                  <a:pos x="30" y="44"/>
                </a:cxn>
                <a:cxn ang="0">
                  <a:pos x="58" y="44"/>
                </a:cxn>
                <a:cxn ang="0">
                  <a:pos x="58" y="49"/>
                </a:cxn>
                <a:cxn ang="0">
                  <a:pos x="48" y="22"/>
                </a:cxn>
                <a:cxn ang="0">
                  <a:pos x="48" y="32"/>
                </a:cxn>
                <a:cxn ang="0">
                  <a:pos x="46" y="34"/>
                </a:cxn>
                <a:cxn ang="0">
                  <a:pos x="36" y="34"/>
                </a:cxn>
                <a:cxn ang="0">
                  <a:pos x="34" y="32"/>
                </a:cxn>
                <a:cxn ang="0">
                  <a:pos x="34" y="22"/>
                </a:cxn>
                <a:cxn ang="0">
                  <a:pos x="36" y="20"/>
                </a:cxn>
                <a:cxn ang="0">
                  <a:pos x="46" y="20"/>
                </a:cxn>
                <a:cxn ang="0">
                  <a:pos x="48" y="22"/>
                </a:cxn>
                <a:cxn ang="0">
                  <a:pos x="58" y="30"/>
                </a:cxn>
                <a:cxn ang="0">
                  <a:pos x="50" y="30"/>
                </a:cxn>
                <a:cxn ang="0">
                  <a:pos x="50" y="25"/>
                </a:cxn>
                <a:cxn ang="0">
                  <a:pos x="58" y="25"/>
                </a:cxn>
                <a:cxn ang="0">
                  <a:pos x="58" y="30"/>
                </a:cxn>
              </a:cxnLst>
              <a:rect l="0" t="0" r="r" b="b"/>
              <a:pathLst>
                <a:path w="57" h="54">
                  <a:moveTo>
                    <a:pt x="8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10"/>
                  </a:lnTo>
                  <a:close/>
                  <a:moveTo>
                    <a:pt x="33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3" y="25"/>
                    <a:pt x="33" y="25"/>
                    <a:pt x="33" y="25"/>
                  </a:cubicBezTo>
                  <a:lnTo>
                    <a:pt x="33" y="30"/>
                  </a:lnTo>
                  <a:close/>
                  <a:moveTo>
                    <a:pt x="13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3" y="44"/>
                    <a:pt x="13" y="44"/>
                    <a:pt x="13" y="44"/>
                  </a:cubicBezTo>
                  <a:lnTo>
                    <a:pt x="13" y="49"/>
                  </a:lnTo>
                  <a:close/>
                  <a:moveTo>
                    <a:pt x="24" y="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9" y="14"/>
                    <a:pt x="9" y="1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1" y="0"/>
                    <a:pt x="1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2"/>
                    <a:pt x="24" y="3"/>
                  </a:cubicBezTo>
                  <a:close/>
                  <a:moveTo>
                    <a:pt x="29" y="42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8" y="54"/>
                    <a:pt x="2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5" y="54"/>
                    <a:pt x="14" y="53"/>
                    <a:pt x="14" y="5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0"/>
                    <a:pt x="15" y="39"/>
                    <a:pt x="1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39"/>
                    <a:pt x="29" y="40"/>
                    <a:pt x="29" y="42"/>
                  </a:cubicBezTo>
                  <a:close/>
                  <a:moveTo>
                    <a:pt x="58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58" y="5"/>
                    <a:pt x="58" y="5"/>
                    <a:pt x="58" y="5"/>
                  </a:cubicBezTo>
                  <a:lnTo>
                    <a:pt x="58" y="10"/>
                  </a:lnTo>
                  <a:close/>
                  <a:moveTo>
                    <a:pt x="58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8" y="44"/>
                    <a:pt x="58" y="44"/>
                    <a:pt x="58" y="44"/>
                  </a:cubicBezTo>
                  <a:lnTo>
                    <a:pt x="58" y="49"/>
                  </a:lnTo>
                  <a:close/>
                  <a:moveTo>
                    <a:pt x="48" y="2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7" y="34"/>
                    <a:pt x="4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4" y="33"/>
                    <a:pt x="34" y="3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8" y="21"/>
                    <a:pt x="48" y="22"/>
                  </a:cubicBezTo>
                  <a:close/>
                  <a:moveTo>
                    <a:pt x="58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8" y="25"/>
                    <a:pt x="58" y="25"/>
                    <a:pt x="58" y="25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6312875" y="4448907"/>
            <a:ext cx="587912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Urban and Township Land Use Tax</a:t>
            </a:r>
            <a:endParaRPr lang="zh-CN" altLang="en-US" sz="2400" dirty="0"/>
          </a:p>
        </p:txBody>
      </p:sp>
      <p:pic>
        <p:nvPicPr>
          <p:cNvPr id="20" name="图片 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446940" y="3130469"/>
            <a:ext cx="3347968" cy="209595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927735" y="3518535"/>
            <a:ext cx="10316210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Newly Implemented Combined Tax and Fee Support Policies in China</a:t>
            </a:r>
            <a:endParaRPr lang="zh-CN" altLang="en-US" sz="4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295846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latin typeface="微软雅黑" panose="020B0503020204020204" pitchFamily="34" charset="-122"/>
                <a:ea typeface="微软雅黑" panose="020B0503020204020204" pitchFamily="34" charset="-122"/>
              </a:rPr>
              <a:t>Part 02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Rectangle: Rounded Corners 15"/>
          <p:cNvSpPr/>
          <p:nvPr/>
        </p:nvSpPr>
        <p:spPr>
          <a:xfrm>
            <a:off x="5921124" y="3034241"/>
            <a:ext cx="360000" cy="67142"/>
          </a:xfrm>
          <a:prstGeom prst="roundRect">
            <a:avLst>
              <a:gd name="adj" fmla="val 50000"/>
            </a:avLst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2184042" y="1688922"/>
            <a:ext cx="8088671" cy="1134681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1" algn="ctr" eaLnBrk="0" hangingPunct="0">
              <a:spcBef>
                <a:spcPct val="0"/>
              </a:spcBef>
              <a:defRPr/>
            </a:pPr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rPr>
              <a:t>Newly Implemented Combined Tax and Fee </a:t>
            </a:r>
          </a:p>
          <a:p>
            <a:pPr marL="0" lvl="1" algn="ctr" eaLnBrk="0" hangingPunct="0">
              <a:spcBef>
                <a:spcPct val="0"/>
              </a:spcBef>
              <a:defRPr/>
            </a:pPr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rPr>
              <a:t>Support Policies in China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圆角矩形 6"/>
          <p:cNvSpPr/>
          <p:nvPr/>
        </p:nvSpPr>
        <p:spPr>
          <a:xfrm>
            <a:off x="1154430" y="3101340"/>
            <a:ext cx="10216515" cy="2925445"/>
          </a:xfrm>
          <a:prstGeom prst="roundRect">
            <a:avLst>
              <a:gd name="adj" fmla="val 1667"/>
            </a:avLst>
          </a:prstGeom>
          <a:solidFill>
            <a:schemeClr val="bg1">
              <a:alpha val="98000"/>
            </a:schemeClr>
          </a:solidFill>
          <a:ln>
            <a:noFill/>
          </a:ln>
          <a:effectLst>
            <a:outerShdw blurRad="114300" sx="102000" sy="102000" algn="ctr" rotWithShape="0">
              <a:prstClr val="black">
                <a:alpha val="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9" name="TextBox 64"/>
          <p:cNvSpPr txBox="1"/>
          <p:nvPr/>
        </p:nvSpPr>
        <p:spPr>
          <a:xfrm>
            <a:off x="2214679" y="3704010"/>
            <a:ext cx="20498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 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  <a:p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20" name="TextBox 64"/>
          <p:cNvSpPr txBox="1"/>
          <p:nvPr/>
        </p:nvSpPr>
        <p:spPr>
          <a:xfrm>
            <a:off x="2398270" y="3367461"/>
            <a:ext cx="768212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The scale of new tax and fee cuts: </a:t>
            </a:r>
            <a:r>
              <a:rPr lang="en-US" altLang="zh-CN" sz="2400" dirty="0"/>
              <a:t>2.64 trillion </a:t>
            </a:r>
            <a:r>
              <a:rPr lang="en-US" altLang="zh-CN" sz="2400" dirty="0" err="1"/>
              <a:t>yuan</a:t>
            </a:r>
            <a:endParaRPr lang="en-US" altLang="zh-CN" sz="2400" dirty="0"/>
          </a:p>
        </p:txBody>
      </p:sp>
      <p:sp>
        <p:nvSpPr>
          <p:cNvPr id="21" name="TextBox 64"/>
          <p:cNvSpPr txBox="1"/>
          <p:nvPr/>
        </p:nvSpPr>
        <p:spPr>
          <a:xfrm>
            <a:off x="2398395" y="4149090"/>
            <a:ext cx="8972550" cy="1732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ts val="3200"/>
              </a:lnSpc>
            </a:pPr>
            <a:r>
              <a:rPr lang="en-US" altLang="zh-CN" sz="2400" dirty="0"/>
              <a:t>The statistics collected from </a:t>
            </a:r>
            <a:r>
              <a:rPr lang="en-US" altLang="zh-CN" sz="2400" b="1" dirty="0"/>
              <a:t>15,000</a:t>
            </a:r>
            <a:r>
              <a:rPr lang="en-US" altLang="zh-CN" sz="2400" dirty="0"/>
              <a:t> taxpayers:</a:t>
            </a:r>
          </a:p>
          <a:p>
            <a:pPr fontAlgn="auto">
              <a:lnSpc>
                <a:spcPts val="3200"/>
              </a:lnSpc>
              <a:buFont typeface="Arial" panose="020B0604020202020204" pitchFamily="34" charset="0"/>
              <a:buChar char="•"/>
            </a:pPr>
            <a:r>
              <a:rPr lang="zh-CN" altLang="en-US" sz="2400" dirty="0"/>
              <a:t> </a:t>
            </a:r>
            <a:r>
              <a:rPr lang="en-US" altLang="zh-CN" sz="2400" b="1" dirty="0"/>
              <a:t>92.75% </a:t>
            </a:r>
            <a:r>
              <a:rPr lang="en-US" altLang="zh-CN" sz="2400" dirty="0"/>
              <a:t>believed </a:t>
            </a:r>
            <a:r>
              <a:rPr lang="en-US" altLang="zh-CN" sz="2400" dirty="0">
                <a:solidFill>
                  <a:schemeClr val="tx1"/>
                </a:solidFill>
              </a:rPr>
              <a:t>had</a:t>
            </a:r>
            <a:r>
              <a:rPr lang="en-US" altLang="zh-CN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/>
              <a:t>benefited from the policy</a:t>
            </a:r>
          </a:p>
          <a:p>
            <a:pPr fontAlgn="auto">
              <a:lnSpc>
                <a:spcPts val="3200"/>
              </a:lnSpc>
              <a:buFont typeface="Arial" panose="020B0604020202020204" pitchFamily="34" charset="0"/>
              <a:buChar char="•"/>
            </a:pPr>
            <a:r>
              <a:rPr lang="en-US" altLang="zh-CN" sz="2400" dirty="0"/>
              <a:t> </a:t>
            </a:r>
            <a:r>
              <a:rPr lang="en-US" altLang="zh-CN" sz="2400" b="1" dirty="0"/>
              <a:t>96.06% </a:t>
            </a:r>
            <a:r>
              <a:rPr lang="en-US" altLang="zh-CN" sz="2400" dirty="0"/>
              <a:t>believed more convenient to deal with tax</a:t>
            </a:r>
            <a:r>
              <a:rPr lang="en-US" altLang="zh-CN" sz="2400" dirty="0">
                <a:solidFill>
                  <a:schemeClr val="tx1"/>
                </a:solidFill>
              </a:rPr>
              <a:t> issues</a:t>
            </a:r>
            <a:endParaRPr lang="en-US" altLang="zh-CN" sz="2400" dirty="0">
              <a:solidFill>
                <a:srgbClr val="FF0000"/>
              </a:solidFill>
            </a:endParaRPr>
          </a:p>
          <a:p>
            <a:pPr fontAlgn="auto">
              <a:lnSpc>
                <a:spcPts val="3200"/>
              </a:lnSpc>
              <a:buFont typeface="Arial" panose="020B0604020202020204" pitchFamily="34" charset="0"/>
              <a:buChar char="•"/>
            </a:pPr>
            <a:r>
              <a:rPr lang="en-US" altLang="zh-CN" sz="2400" dirty="0"/>
              <a:t> </a:t>
            </a:r>
            <a:r>
              <a:rPr lang="en-US" altLang="zh-CN" sz="2400" b="1" dirty="0"/>
              <a:t>98.05% </a:t>
            </a:r>
            <a:r>
              <a:rPr lang="en-US" altLang="zh-CN" sz="2400" dirty="0"/>
              <a:t>were satisfied with the implementation of support policies</a:t>
            </a:r>
            <a:endParaRPr lang="zh-CN" altLang="en-US" sz="2400" dirty="0"/>
          </a:p>
        </p:txBody>
      </p:sp>
      <p:sp>
        <p:nvSpPr>
          <p:cNvPr id="22" name="圆角矩形 13"/>
          <p:cNvSpPr/>
          <p:nvPr/>
        </p:nvSpPr>
        <p:spPr>
          <a:xfrm>
            <a:off x="1154439" y="3367292"/>
            <a:ext cx="840062" cy="336549"/>
          </a:xfrm>
          <a:prstGeom prst="round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ONE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23" name="圆角矩形 14"/>
          <p:cNvSpPr/>
          <p:nvPr/>
        </p:nvSpPr>
        <p:spPr>
          <a:xfrm>
            <a:off x="1154439" y="4282225"/>
            <a:ext cx="840062" cy="336549"/>
          </a:xfrm>
          <a:prstGeom prst="round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TWO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2152015"/>
            <a:ext cx="12192000" cy="1912620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259"/>
          <p:cNvSpPr>
            <a:spLocks noChangeArrowheads="1"/>
          </p:cNvSpPr>
          <p:nvPr/>
        </p:nvSpPr>
        <p:spPr bwMode="auto">
          <a:xfrm>
            <a:off x="-191843" y="2693091"/>
            <a:ext cx="12575689" cy="8305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127250" y="512763"/>
            <a:ext cx="7991475" cy="7747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+mn-ea"/>
              </a:rPr>
              <a:t> 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11268" name="TextBox 8"/>
          <p:cNvSpPr txBox="1">
            <a:spLocks noChangeArrowheads="1"/>
          </p:cNvSpPr>
          <p:nvPr/>
        </p:nvSpPr>
        <p:spPr bwMode="auto">
          <a:xfrm>
            <a:off x="5362575" y="1819275"/>
            <a:ext cx="5969635" cy="304609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Wang Rui</a:t>
            </a: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8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Director</a:t>
            </a: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Division of Recordation Review</a:t>
            </a: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Tax Policy and Legislation Department </a:t>
            </a:r>
          </a:p>
          <a:p>
            <a:pPr marL="0" marR="0" lvl="0" indent="0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STA,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58393" y="16086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505697" y="513093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5" cstate="print">
            <a:lum bright="6000"/>
          </a:blip>
          <a:srcRect b="6645"/>
          <a:stretch>
            <a:fillRect/>
          </a:stretch>
        </p:blipFill>
        <p:spPr>
          <a:xfrm>
            <a:off x="2214245" y="1669415"/>
            <a:ext cx="2388235" cy="334518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512625"/>
            <a:ext cx="12192000" cy="2190115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2C89CA"/>
              </a:solidFill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2149475" y="4785995"/>
            <a:ext cx="7893685" cy="1415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Ms. W</a:t>
            </a:r>
            <a:r>
              <a:rPr lang="en-US" altLang="zh-CN" sz="2000" b="1" dirty="0">
                <a:latin typeface="Arial" panose="020B0604020202020204" pitchFamily="34" charset="0"/>
                <a:cs typeface="Arial" panose="020B0604020202020204" pitchFamily="34" charset="0"/>
              </a:rPr>
              <a:t>ang Rui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Director, </a:t>
            </a:r>
            <a:r>
              <a:rPr lang="en-US" altLang="zh-CN" sz="2000" b="1" dirty="0">
                <a:latin typeface="Arial" panose="020B0604020202020204" pitchFamily="34" charset="0"/>
                <a:cs typeface="Arial" panose="020B0604020202020204" pitchFamily="34" charset="0"/>
              </a:rPr>
              <a:t>Division of Recordation Review</a:t>
            </a:r>
            <a:r>
              <a:rPr lang="zh-CN" alt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Tax Policy and Legislation Department</a:t>
            </a: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State Taxation Administration </a:t>
            </a:r>
            <a:r>
              <a:rPr lang="en-US" altLang="zh-CN" sz="2000" b="1" dirty="0">
                <a:latin typeface="Arial" panose="020B0604020202020204" pitchFamily="34" charset="0"/>
                <a:ea typeface="+mn-lt"/>
                <a:cs typeface="Arial" panose="020B0604020202020204" pitchFamily="34" charset="0"/>
                <a:sym typeface="+mn-ea"/>
              </a:rPr>
              <a:t>of the People's Republic of China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0" y="2238164"/>
            <a:ext cx="12575689" cy="738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>
              <a:buClrTx/>
              <a:buSzTx/>
              <a:buNone/>
            </a:pPr>
            <a:r>
              <a:rPr lang="en-US" altLang="zh-CN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Chinese Tax System</a:t>
            </a: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sp>
        <p:nvSpPr>
          <p:cNvPr id="3" name="正五边形 2"/>
          <p:cNvSpPr/>
          <p:nvPr/>
        </p:nvSpPr>
        <p:spPr>
          <a:xfrm>
            <a:off x="4353560" y="0"/>
            <a:ext cx="7903845" cy="6898640"/>
          </a:xfrm>
          <a:custGeom>
            <a:avLst/>
            <a:gdLst>
              <a:gd name="connsiteX0" fmla="*/ 0 w 7289690"/>
              <a:gd name="connsiteY0" fmla="*/ 3530600 h 6898534"/>
              <a:gd name="connsiteX1" fmla="*/ 1549394 w 7289690"/>
              <a:gd name="connsiteY1" fmla="*/ 11973 h 6898534"/>
              <a:gd name="connsiteX2" fmla="*/ 7277088 w 7289690"/>
              <a:gd name="connsiteY2" fmla="*/ 0 h 6898534"/>
              <a:gd name="connsiteX3" fmla="*/ 7289690 w 7289690"/>
              <a:gd name="connsiteY3" fmla="*/ 6898534 h 6898534"/>
              <a:gd name="connsiteX4" fmla="*/ 1539973 w 7289690"/>
              <a:gd name="connsiteY4" fmla="*/ 6892184 h 6898534"/>
              <a:gd name="connsiteX5" fmla="*/ 0 w 7289690"/>
              <a:gd name="connsiteY5" fmla="*/ 3530600 h 6898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9690" h="6898534">
                <a:moveTo>
                  <a:pt x="0" y="3530600"/>
                </a:moveTo>
                <a:lnTo>
                  <a:pt x="1549394" y="11973"/>
                </a:lnTo>
                <a:lnTo>
                  <a:pt x="7277088" y="0"/>
                </a:lnTo>
                <a:cubicBezTo>
                  <a:pt x="7280230" y="2278345"/>
                  <a:pt x="7286548" y="4620189"/>
                  <a:pt x="7289690" y="6898534"/>
                </a:cubicBezTo>
                <a:lnTo>
                  <a:pt x="1539973" y="6892184"/>
                </a:lnTo>
                <a:lnTo>
                  <a:pt x="0" y="3530600"/>
                </a:lnTo>
                <a:close/>
              </a:path>
            </a:pathLst>
          </a:custGeom>
          <a:solidFill>
            <a:srgbClr val="2C89CA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2"/>
          <p:cNvSpPr/>
          <p:nvPr/>
        </p:nvSpPr>
        <p:spPr>
          <a:xfrm rot="5400000">
            <a:off x="3380395" y="842195"/>
            <a:ext cx="3510808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2"/>
          <p:cNvSpPr/>
          <p:nvPr/>
        </p:nvSpPr>
        <p:spPr>
          <a:xfrm rot="16200000" flipV="1">
            <a:off x="3439156" y="4267112"/>
            <a:ext cx="3368055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1026795" y="3622675"/>
            <a:ext cx="273558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372960" y="2595036"/>
            <a:ext cx="684593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 /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Chinese Tax System</a:t>
            </a:r>
            <a:endParaRPr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86535" y="1692275"/>
            <a:ext cx="1816100" cy="1827530"/>
          </a:xfrm>
          <a:prstGeom prst="rect">
            <a:avLst/>
          </a:prstGeom>
        </p:spPr>
      </p:pic>
      <p:sp>
        <p:nvSpPr>
          <p:cNvPr id="25" name="TextBox 65"/>
          <p:cNvSpPr>
            <a:spLocks noChangeArrowheads="1"/>
          </p:cNvSpPr>
          <p:nvPr/>
        </p:nvSpPr>
        <p:spPr bwMode="auto">
          <a:xfrm>
            <a:off x="5372735" y="3424555"/>
            <a:ext cx="627253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pPr algn="l"/>
            <a:r>
              <a:rPr lang="en-US" altLang="zh-CN" sz="2400" b="1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02 / 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Newly Implemented Combined Tax    </a:t>
            </a:r>
          </a:p>
          <a:p>
            <a:pPr algn="l"/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        and Fee Support Policies in China</a:t>
            </a:r>
            <a:endParaRPr lang="en-US" altLang="zh-CN" sz="2400" b="1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937895" y="3511550"/>
            <a:ext cx="10316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Chinese Tax System 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298577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Block Arc 21"/>
          <p:cNvSpPr/>
          <p:nvPr/>
        </p:nvSpPr>
        <p:spPr>
          <a:xfrm>
            <a:off x="295832" y="693995"/>
            <a:ext cx="5675346" cy="5675345"/>
          </a:xfrm>
          <a:prstGeom prst="blockArc">
            <a:avLst>
              <a:gd name="adj1" fmla="val 18900000"/>
              <a:gd name="adj2" fmla="val 2700000"/>
              <a:gd name="adj3" fmla="val 296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5" name="Rectangle 11"/>
          <p:cNvSpPr/>
          <p:nvPr/>
        </p:nvSpPr>
        <p:spPr>
          <a:xfrm>
            <a:off x="0" y="2840583"/>
            <a:ext cx="4583906" cy="152522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12"/>
          <p:cNvSpPr/>
          <p:nvPr/>
        </p:nvSpPr>
        <p:spPr>
          <a:xfrm>
            <a:off x="3761075" y="2840583"/>
            <a:ext cx="1525228" cy="152522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val 6"/>
          <p:cNvSpPr/>
          <p:nvPr/>
        </p:nvSpPr>
        <p:spPr>
          <a:xfrm>
            <a:off x="3893430" y="2972938"/>
            <a:ext cx="1260519" cy="12605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utoShape 117"/>
          <p:cNvSpPr/>
          <p:nvPr/>
        </p:nvSpPr>
        <p:spPr bwMode="auto">
          <a:xfrm>
            <a:off x="4234501" y="3363020"/>
            <a:ext cx="581916" cy="480354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/>
              <a:sym typeface="Gill Sans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168250" y="3408629"/>
            <a:ext cx="3806825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Main Taxes in China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sp>
        <p:nvSpPr>
          <p:cNvPr id="11" name="Freeform 22"/>
          <p:cNvSpPr/>
          <p:nvPr/>
        </p:nvSpPr>
        <p:spPr>
          <a:xfrm>
            <a:off x="5517528" y="1451860"/>
            <a:ext cx="5681278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/>
          </a:p>
        </p:txBody>
      </p:sp>
      <p:sp>
        <p:nvSpPr>
          <p:cNvPr id="12" name="Oval 23"/>
          <p:cNvSpPr/>
          <p:nvPr/>
        </p:nvSpPr>
        <p:spPr>
          <a:xfrm>
            <a:off x="4990469" y="1346449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7" name="TextBox 15"/>
          <p:cNvSpPr txBox="1"/>
          <p:nvPr/>
        </p:nvSpPr>
        <p:spPr>
          <a:xfrm>
            <a:off x="5165343" y="1538804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6"/>
                </a:solidFill>
              </a:rPr>
              <a:t>01</a:t>
            </a:r>
            <a:endParaRPr lang="en-GB" sz="3600" b="1" dirty="0">
              <a:solidFill>
                <a:schemeClr val="accent6"/>
              </a:solidFill>
            </a:endParaRPr>
          </a:p>
        </p:txBody>
      </p:sp>
      <p:sp>
        <p:nvSpPr>
          <p:cNvPr id="20" name="Rectangle 18"/>
          <p:cNvSpPr/>
          <p:nvPr/>
        </p:nvSpPr>
        <p:spPr>
          <a:xfrm>
            <a:off x="6200822" y="1658265"/>
            <a:ext cx="4621227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 </a:t>
            </a:r>
            <a:r>
              <a: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Value-added Tax (VAT)</a:t>
            </a:r>
            <a:endParaRPr sz="2400" dirty="0"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24"/>
          <p:cNvSpPr/>
          <p:nvPr/>
        </p:nvSpPr>
        <p:spPr>
          <a:xfrm>
            <a:off x="5963720" y="2670914"/>
            <a:ext cx="5235086" cy="843295"/>
          </a:xfrm>
          <a:custGeom>
            <a:avLst/>
            <a:gdLst>
              <a:gd name="connsiteX0" fmla="*/ 0 w 6907174"/>
              <a:gd name="connsiteY0" fmla="*/ 0 h 1083733"/>
              <a:gd name="connsiteX1" fmla="*/ 6907174 w 6907174"/>
              <a:gd name="connsiteY1" fmla="*/ 0 h 1083733"/>
              <a:gd name="connsiteX2" fmla="*/ 6907174 w 6907174"/>
              <a:gd name="connsiteY2" fmla="*/ 1083733 h 1083733"/>
              <a:gd name="connsiteX3" fmla="*/ 0 w 6907174"/>
              <a:gd name="connsiteY3" fmla="*/ 1083733 h 1083733"/>
              <a:gd name="connsiteX4" fmla="*/ 0 w 6907174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07173" h="1083733">
                <a:moveTo>
                  <a:pt x="0" y="0"/>
                </a:moveTo>
                <a:lnTo>
                  <a:pt x="6907174" y="0"/>
                </a:lnTo>
                <a:lnTo>
                  <a:pt x="6907174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/>
          </a:p>
        </p:txBody>
      </p:sp>
      <p:sp>
        <p:nvSpPr>
          <p:cNvPr id="14" name="Oval 25"/>
          <p:cNvSpPr/>
          <p:nvPr/>
        </p:nvSpPr>
        <p:spPr>
          <a:xfrm>
            <a:off x="5436661" y="2565503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8" name="TextBox 16"/>
          <p:cNvSpPr txBox="1"/>
          <p:nvPr/>
        </p:nvSpPr>
        <p:spPr>
          <a:xfrm>
            <a:off x="5625694" y="2762187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02</a:t>
            </a:r>
            <a:endParaRPr lang="en-GB" dirty="0"/>
          </a:p>
        </p:txBody>
      </p:sp>
      <p:sp>
        <p:nvSpPr>
          <p:cNvPr id="21" name="Rectangle 19"/>
          <p:cNvSpPr/>
          <p:nvPr/>
        </p:nvSpPr>
        <p:spPr>
          <a:xfrm>
            <a:off x="6604005" y="2845275"/>
            <a:ext cx="4621227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Corporate </a:t>
            </a:r>
            <a:r>
              <a:rPr lang="en-US" sz="2400" dirty="0" err="1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lncome</a:t>
            </a:r>
            <a:r>
              <a: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 Tax (CIT）</a:t>
            </a:r>
          </a:p>
        </p:txBody>
      </p:sp>
      <p:sp>
        <p:nvSpPr>
          <p:cNvPr id="15" name="Freeform 26"/>
          <p:cNvSpPr/>
          <p:nvPr/>
        </p:nvSpPr>
        <p:spPr>
          <a:xfrm>
            <a:off x="5858599" y="3924446"/>
            <a:ext cx="5340207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/>
          </a:p>
        </p:txBody>
      </p:sp>
      <p:sp>
        <p:nvSpPr>
          <p:cNvPr id="16" name="Oval 27"/>
          <p:cNvSpPr/>
          <p:nvPr/>
        </p:nvSpPr>
        <p:spPr>
          <a:xfrm>
            <a:off x="5331540" y="3819035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9" name="TextBox 17"/>
          <p:cNvSpPr txBox="1"/>
          <p:nvPr/>
        </p:nvSpPr>
        <p:spPr>
          <a:xfrm>
            <a:off x="5520574" y="4011389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6"/>
                </a:solidFill>
              </a:rPr>
              <a:t>03</a:t>
            </a:r>
            <a:endParaRPr lang="en-GB" sz="3600" b="1">
              <a:solidFill>
                <a:schemeClr val="accent6"/>
              </a:solidFill>
            </a:endParaRPr>
          </a:p>
        </p:txBody>
      </p:sp>
      <p:sp>
        <p:nvSpPr>
          <p:cNvPr id="22" name="Rectangle 20"/>
          <p:cNvSpPr/>
          <p:nvPr/>
        </p:nvSpPr>
        <p:spPr>
          <a:xfrm>
            <a:off x="6541893" y="4130850"/>
            <a:ext cx="4621227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Individual Income Tax (IIT)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sp>
        <p:nvSpPr>
          <p:cNvPr id="25" name="Freeform 26"/>
          <p:cNvSpPr/>
          <p:nvPr/>
        </p:nvSpPr>
        <p:spPr>
          <a:xfrm>
            <a:off x="5481842" y="5113582"/>
            <a:ext cx="5716964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/>
          </a:p>
        </p:txBody>
      </p:sp>
      <p:sp>
        <p:nvSpPr>
          <p:cNvPr id="26" name="Oval 27"/>
          <p:cNvSpPr/>
          <p:nvPr/>
        </p:nvSpPr>
        <p:spPr>
          <a:xfrm>
            <a:off x="4954783" y="5008171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27" name="TextBox 17"/>
          <p:cNvSpPr txBox="1"/>
          <p:nvPr/>
        </p:nvSpPr>
        <p:spPr>
          <a:xfrm>
            <a:off x="5143817" y="5200525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6"/>
                </a:solidFill>
              </a:rPr>
              <a:t>04</a:t>
            </a:r>
            <a:endParaRPr lang="en-GB" sz="3600" b="1" dirty="0">
              <a:solidFill>
                <a:schemeClr val="accent6"/>
              </a:solidFill>
            </a:endParaRPr>
          </a:p>
        </p:txBody>
      </p:sp>
      <p:sp>
        <p:nvSpPr>
          <p:cNvPr id="28" name="Rectangle 20"/>
          <p:cNvSpPr/>
          <p:nvPr/>
        </p:nvSpPr>
        <p:spPr>
          <a:xfrm>
            <a:off x="6165136" y="5319986"/>
            <a:ext cx="4621227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Property and 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B</a:t>
            </a:r>
            <a:r>
              <a: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ehavior Tax</a:t>
            </a:r>
          </a:p>
        </p:txBody>
      </p:sp>
      <p:pic>
        <p:nvPicPr>
          <p:cNvPr id="3" name="图片 2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-98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Rectangle: Rounded Corners 9"/>
          <p:cNvSpPr/>
          <p:nvPr/>
        </p:nvSpPr>
        <p:spPr>
          <a:xfrm>
            <a:off x="1215709" y="2997251"/>
            <a:ext cx="1117246" cy="400110"/>
          </a:xfrm>
          <a:prstGeom prst="roundRect">
            <a:avLst>
              <a:gd name="adj" fmla="val 22201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1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6" name="Rectangle: Rounded Corners 10"/>
          <p:cNvSpPr/>
          <p:nvPr/>
        </p:nvSpPr>
        <p:spPr>
          <a:xfrm>
            <a:off x="1216226" y="5874171"/>
            <a:ext cx="1117246" cy="400110"/>
          </a:xfrm>
          <a:prstGeom prst="roundRect">
            <a:avLst>
              <a:gd name="adj" fmla="val 19113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3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7" name="Rectangle: Rounded Corners 12"/>
          <p:cNvSpPr/>
          <p:nvPr/>
        </p:nvSpPr>
        <p:spPr>
          <a:xfrm>
            <a:off x="1215708" y="4700064"/>
            <a:ext cx="1117246" cy="400110"/>
          </a:xfrm>
          <a:prstGeom prst="roundRect">
            <a:avLst>
              <a:gd name="adj" fmla="val 25290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2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8" name="Rectangle: Rounded Corners 15"/>
          <p:cNvSpPr/>
          <p:nvPr/>
        </p:nvSpPr>
        <p:spPr>
          <a:xfrm>
            <a:off x="5921124" y="2776049"/>
            <a:ext cx="360000" cy="67142"/>
          </a:xfrm>
          <a:prstGeom prst="roundRect">
            <a:avLst>
              <a:gd name="adj" fmla="val 50000"/>
            </a:avLst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2778370" y="1820009"/>
            <a:ext cx="6884376" cy="801974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Value-added Tax (VAT)</a:t>
            </a:r>
          </a:p>
        </p:txBody>
      </p:sp>
      <p:sp>
        <p:nvSpPr>
          <p:cNvPr id="14" name="矩形 13"/>
          <p:cNvSpPr/>
          <p:nvPr/>
        </p:nvSpPr>
        <p:spPr>
          <a:xfrm>
            <a:off x="2464308" y="2843226"/>
            <a:ext cx="8956276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2400" b="1" dirty="0">
                <a:sym typeface="+mn-lt"/>
              </a:rPr>
              <a:t>Taxpayers of VAT</a:t>
            </a:r>
            <a:r>
              <a:rPr lang="zh-CN" altLang="en-US" sz="2400" dirty="0">
                <a:sym typeface="+mn-lt"/>
              </a:rPr>
              <a:t>：</a:t>
            </a:r>
            <a:r>
              <a:rPr lang="en-US" altLang="zh-CN" sz="2400" dirty="0">
                <a:sym typeface="+mn-lt"/>
              </a:rPr>
              <a:t>All entities and individuals engaged in selling goods, providing processing, repairing and installation services, selling services, intangible assets, real estate and importing goods within the territory of China</a:t>
            </a:r>
          </a:p>
        </p:txBody>
      </p:sp>
      <p:sp>
        <p:nvSpPr>
          <p:cNvPr id="15" name="矩形 14"/>
          <p:cNvSpPr/>
          <p:nvPr/>
        </p:nvSpPr>
        <p:spPr>
          <a:xfrm>
            <a:off x="2448357" y="5813825"/>
            <a:ext cx="9391972" cy="46037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 dirty="0"/>
              <a:t>Preferential policies of VAT</a:t>
            </a:r>
            <a:r>
              <a:rPr lang="en-US" altLang="zh-CN" sz="2400" dirty="0"/>
              <a:t>: </a:t>
            </a:r>
            <a:r>
              <a:rPr lang="en-US" altLang="zh-CN" sz="2400" dirty="0">
                <a:solidFill>
                  <a:schemeClr val="tx1"/>
                </a:solidFill>
              </a:rPr>
              <a:t>a large-scale VAT credit</a:t>
            </a:r>
            <a:r>
              <a:rPr lang="en-US" altLang="zh-CN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policy</a:t>
            </a:r>
            <a:endParaRPr lang="en-US" altLang="zh-CN" sz="2400" dirty="0"/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TextBox 17"/>
          <p:cNvSpPr txBox="1"/>
          <p:nvPr/>
        </p:nvSpPr>
        <p:spPr>
          <a:xfrm>
            <a:off x="2448732" y="4666299"/>
            <a:ext cx="8012623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Tax</a:t>
            </a:r>
            <a:r>
              <a:rPr lang="en-US" altLang="zh-CN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2400" b="1" dirty="0"/>
              <a:t>Rates</a:t>
            </a:r>
            <a:r>
              <a:rPr lang="en-US" altLang="zh-CN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2400" b="1" dirty="0"/>
              <a:t>of</a:t>
            </a:r>
            <a:r>
              <a:rPr lang="en-US" altLang="zh-CN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2400" b="1" dirty="0"/>
              <a:t>VAT</a:t>
            </a:r>
            <a:r>
              <a:rPr lang="en-US" altLang="zh-CN" sz="2400" dirty="0"/>
              <a:t>: </a:t>
            </a:r>
            <a:r>
              <a:rPr lang="en-US" sz="2400" dirty="0"/>
              <a:t>13%, 9% and 6% for </a:t>
            </a:r>
            <a:r>
              <a:rPr lang="en-US" altLang="zh-CN" sz="2400" dirty="0"/>
              <a:t>g</a:t>
            </a:r>
            <a:r>
              <a:rPr lang="en-US" sz="2400" dirty="0"/>
              <a:t>eneral </a:t>
            </a:r>
            <a:r>
              <a:rPr lang="en-US" sz="2400" dirty="0">
                <a:solidFill>
                  <a:schemeClr val="tx1"/>
                </a:solidFill>
              </a:rPr>
              <a:t>taxpayer</a:t>
            </a:r>
            <a:r>
              <a:rPr lang="en-US" altLang="zh-CN" sz="2400" dirty="0">
                <a:solidFill>
                  <a:schemeClr val="tx1"/>
                </a:solidFill>
              </a:rPr>
              <a:t>s</a:t>
            </a:r>
            <a:r>
              <a:rPr lang="en-US" altLang="zh-CN" sz="2400" dirty="0"/>
              <a:t>, </a:t>
            </a:r>
            <a:r>
              <a:rPr lang="en-US" sz="2400" dirty="0"/>
              <a:t>3% collection rate for small-scale taxpayers</a:t>
            </a:r>
            <a:endParaRPr lang="en-US" altLang="zh-CN" sz="2400" dirty="0"/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-294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Rectangle: Rounded Corners 9"/>
          <p:cNvSpPr/>
          <p:nvPr/>
        </p:nvSpPr>
        <p:spPr>
          <a:xfrm>
            <a:off x="1404914" y="3157627"/>
            <a:ext cx="1404325" cy="493405"/>
          </a:xfrm>
          <a:prstGeom prst="roundRect">
            <a:avLst>
              <a:gd name="adj" fmla="val 22201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1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6" name="Rectangle: Rounded Corners 10"/>
          <p:cNvSpPr/>
          <p:nvPr/>
        </p:nvSpPr>
        <p:spPr>
          <a:xfrm>
            <a:off x="1363826" y="5501929"/>
            <a:ext cx="1404325" cy="493405"/>
          </a:xfrm>
          <a:prstGeom prst="roundRect">
            <a:avLst>
              <a:gd name="adj" fmla="val 19113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3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7" name="Rectangle: Rounded Corners 12"/>
          <p:cNvSpPr/>
          <p:nvPr/>
        </p:nvSpPr>
        <p:spPr>
          <a:xfrm>
            <a:off x="1363730" y="4607291"/>
            <a:ext cx="1404325" cy="493405"/>
          </a:xfrm>
          <a:prstGeom prst="roundRect">
            <a:avLst>
              <a:gd name="adj" fmla="val 25290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2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8" name="Rectangle: Rounded Corners 15"/>
          <p:cNvSpPr/>
          <p:nvPr/>
        </p:nvSpPr>
        <p:spPr>
          <a:xfrm>
            <a:off x="5921124" y="2776049"/>
            <a:ext cx="360000" cy="67142"/>
          </a:xfrm>
          <a:prstGeom prst="roundRect">
            <a:avLst>
              <a:gd name="adj" fmla="val 50000"/>
            </a:avLst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9" name="TextBox 34"/>
          <p:cNvSpPr txBox="1"/>
          <p:nvPr/>
        </p:nvSpPr>
        <p:spPr>
          <a:xfrm>
            <a:off x="2992755" y="4552315"/>
            <a:ext cx="8401685" cy="8089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lnSpc>
                <a:spcPts val="2800"/>
              </a:lnSpc>
              <a:defRPr sz="2000"/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zh-CN" sz="2400" b="1" dirty="0"/>
              <a:t>Tax rate</a:t>
            </a:r>
            <a:r>
              <a:rPr lang="en-US" altLang="zh-CN" sz="2400" dirty="0"/>
              <a:t>: 25% and 10% for some particular non-resident  enterprises</a:t>
            </a:r>
            <a:endParaRPr lang="zh-CN" altLang="en-US" sz="2400" dirty="0"/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3685540" y="2005330"/>
            <a:ext cx="4930140" cy="53467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1" algn="ctr" eaLnBrk="0" hangingPunct="0">
              <a:spcBef>
                <a:spcPct val="0"/>
              </a:spcBef>
              <a:defRPr/>
            </a:pPr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Corporate </a:t>
            </a:r>
            <a:r>
              <a:rPr lang="en-US" altLang="zh-CN" sz="2800" b="1" kern="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lncome</a:t>
            </a:r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 Tax (CIT)</a:t>
            </a:r>
            <a:endParaRPr lang="zh-CN" altLang="en-US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entury Gothic" panose="020B0502020202020204" pitchFamily="34" charset="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992755" y="3079115"/>
            <a:ext cx="9008745" cy="152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zh-CN" sz="2400" b="1" dirty="0"/>
              <a:t>The scope of CIT</a:t>
            </a:r>
            <a:r>
              <a:rPr lang="en-US" altLang="zh-CN" sz="2400" dirty="0"/>
              <a:t>: E</a:t>
            </a:r>
            <a:r>
              <a:rPr lang="en-US" sz="2400" dirty="0"/>
              <a:t>nterprises and other organizations located within China and earn income from China. </a:t>
            </a:r>
            <a:r>
              <a:rPr lang="en-US" altLang="zh-CN" sz="2400" dirty="0"/>
              <a:t>Individual proprietorship enterprises and partnership enterprises are </a:t>
            </a:r>
            <a:r>
              <a:rPr lang="en-US" altLang="zh-CN" sz="2400" b="1" dirty="0"/>
              <a:t>NOT</a:t>
            </a:r>
            <a:r>
              <a:rPr lang="en-US" altLang="zh-CN" sz="2400" dirty="0"/>
              <a:t> included.</a:t>
            </a:r>
            <a:endParaRPr lang="zh-CN" altLang="en-US" sz="2400" dirty="0"/>
          </a:p>
          <a:p>
            <a:pPr algn="ctr">
              <a:lnSpc>
                <a:spcPts val="2800"/>
              </a:lnSpc>
            </a:pPr>
            <a:endParaRPr lang="en-US" altLang="zh-CN" sz="2400" dirty="0"/>
          </a:p>
        </p:txBody>
      </p:sp>
      <p:sp>
        <p:nvSpPr>
          <p:cNvPr id="15" name="矩形 14"/>
          <p:cNvSpPr/>
          <p:nvPr/>
        </p:nvSpPr>
        <p:spPr>
          <a:xfrm>
            <a:off x="2992755" y="5361305"/>
            <a:ext cx="8402320" cy="116840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zh-CN" sz="2400" b="1" dirty="0"/>
              <a:t>Preferential Tax Policies of CIT</a:t>
            </a:r>
            <a:r>
              <a:rPr lang="en-US" altLang="zh-CN" sz="2400" dirty="0"/>
              <a:t>:</a:t>
            </a:r>
            <a:r>
              <a:rPr lang="en-US" sz="2400" dirty="0"/>
              <a:t> small and micro enterprises, </a:t>
            </a:r>
            <a:r>
              <a:rPr lang="en-US" altLang="zh-CN" sz="2400" dirty="0"/>
              <a:t>the </a:t>
            </a:r>
            <a:r>
              <a:rPr lang="en-US" sz="2400" dirty="0"/>
              <a:t>encouraged industrial enterprises </a:t>
            </a:r>
            <a:r>
              <a:rPr lang="en-US" sz="2400" dirty="0">
                <a:solidFill>
                  <a:schemeClr val="tx1"/>
                </a:solidFill>
              </a:rPr>
              <a:t>located </a:t>
            </a:r>
            <a:r>
              <a:rPr lang="en-US" sz="2400" dirty="0"/>
              <a:t>in the western regions, </a:t>
            </a:r>
            <a:r>
              <a:rPr lang="en-US" altLang="zh-CN" sz="2400" dirty="0"/>
              <a:t>etc.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635" y="-294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Rectangle: Rounded Corners 9"/>
          <p:cNvSpPr/>
          <p:nvPr/>
        </p:nvSpPr>
        <p:spPr>
          <a:xfrm>
            <a:off x="1381859" y="3272274"/>
            <a:ext cx="1404325" cy="493405"/>
          </a:xfrm>
          <a:prstGeom prst="roundRect">
            <a:avLst>
              <a:gd name="adj" fmla="val 22201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1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7" name="Rectangle: Rounded Corners 12"/>
          <p:cNvSpPr/>
          <p:nvPr/>
        </p:nvSpPr>
        <p:spPr>
          <a:xfrm>
            <a:off x="1352220" y="4744166"/>
            <a:ext cx="1404325" cy="493405"/>
          </a:xfrm>
          <a:prstGeom prst="roundRect">
            <a:avLst>
              <a:gd name="adj" fmla="val 25290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2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8" name="Rectangle: Rounded Corners 15"/>
          <p:cNvSpPr/>
          <p:nvPr/>
        </p:nvSpPr>
        <p:spPr>
          <a:xfrm>
            <a:off x="5956293" y="2512280"/>
            <a:ext cx="360000" cy="67142"/>
          </a:xfrm>
          <a:prstGeom prst="roundRect">
            <a:avLst>
              <a:gd name="adj" fmla="val 50000"/>
            </a:avLst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9" name="TextBox 34"/>
          <p:cNvSpPr txBox="1"/>
          <p:nvPr/>
        </p:nvSpPr>
        <p:spPr>
          <a:xfrm>
            <a:off x="2829560" y="4512310"/>
            <a:ext cx="8162290" cy="175323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lnSpc>
                <a:spcPts val="2800"/>
              </a:lnSpc>
              <a:defRPr sz="2000"/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altLang="zh-CN" sz="2400" b="1" dirty="0"/>
              <a:t>Labor income</a:t>
            </a:r>
            <a:r>
              <a:rPr lang="en-US" altLang="zh-CN" sz="2400" dirty="0"/>
              <a:t>: Adopted comprehensive taxation</a:t>
            </a:r>
          </a:p>
          <a:p>
            <a:pPr algn="l">
              <a:lnSpc>
                <a:spcPct val="150000"/>
              </a:lnSpc>
            </a:pPr>
            <a:r>
              <a:rPr lang="en-US" altLang="zh-CN" sz="2400" b="1" dirty="0"/>
              <a:t>Business income and capital income</a:t>
            </a:r>
            <a:r>
              <a:rPr lang="en-US" altLang="zh-CN" sz="2400" dirty="0"/>
              <a:t>: Continuing schedular taxation</a:t>
            </a:r>
            <a:endParaRPr lang="en-US" altLang="zh-CN" dirty="0"/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3676015" y="1873250"/>
            <a:ext cx="4838700" cy="53467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Individual Income Tax</a:t>
            </a:r>
            <a:r>
              <a:rPr lang="zh-CN" alt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（</a:t>
            </a:r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IIT</a:t>
            </a:r>
            <a:r>
              <a:rPr lang="zh-CN" alt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lt"/>
              </a:rPr>
              <a:t>）</a:t>
            </a:r>
            <a:endParaRPr lang="en-US" altLang="zh-CN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+mn-lt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904138" y="3084424"/>
            <a:ext cx="8297261" cy="119888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/>
              <a:t>IIT Reform</a:t>
            </a:r>
            <a:r>
              <a:rPr lang="en-US" sz="2400" dirty="0"/>
              <a:t>: </a:t>
            </a:r>
            <a:r>
              <a:rPr lang="en-US" altLang="zh-CN" sz="2400" dirty="0"/>
              <a:t>Established a combination of comprehensive and schedular income taxation system in 2019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2.0.50727.5485"/>
  <p:tag name="AS_OS" val="Microsoft Windows NT 6.1.7601 Service Pack 1"/>
  <p:tag name="AS_RELEASE_DATE" val="2018.04.09"/>
  <p:tag name="AS_TITLE" val="Aspose.Slides for .NET 2.0"/>
  <p:tag name="AS_VERSION" val="18.4"/>
  <p:tag name="COMMONDATA" val="eyJoZGlkIjoiMmE3YWQwYzM2MjY3YzA0NTFhZmMyMmVkNTI5YTViN2EifQ=="/>
</p:tagLst>
</file>

<file path=ppt/theme/theme1.xml><?xml version="1.0" encoding="utf-8"?>
<a:theme xmlns:a="http://schemas.openxmlformats.org/drawingml/2006/main" name="Office 主题​​">
  <a:themeElements>
    <a:clrScheme name="自定义 1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0071C1"/>
      </a:accent5>
      <a:accent6>
        <a:srgbClr val="013D73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399</Words>
  <Application>Microsoft Office PowerPoint</Application>
  <PresentationFormat>自定义</PresentationFormat>
  <Paragraphs>71</Paragraphs>
  <Slides>13</Slides>
  <Notes>5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13</vt:i4>
      </vt:variant>
    </vt:vector>
  </HeadingPairs>
  <TitlesOfParts>
    <vt:vector size="14" baseType="lpstr">
      <vt:lpstr>Office 主题​​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</vt:vector>
  </TitlesOfParts>
  <Manager>风云办公</Manager>
  <Company>上海剑姬网络科技有限公司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风云办公PPT模板</dc:title>
  <dc:creator>风云办公</dc:creator>
  <cp:keywords>风云办公</cp:keywords>
  <dc:description>风云办公 http://www.ppt118.com</dc:description>
  <cp:lastModifiedBy>tax</cp:lastModifiedBy>
  <cp:revision>174</cp:revision>
  <cp:lastPrinted>2022-06-16T08:01:00Z</cp:lastPrinted>
  <dcterms:created xsi:type="dcterms:W3CDTF">2018-03-03T02:14:00Z</dcterms:created>
  <dcterms:modified xsi:type="dcterms:W3CDTF">2022-06-30T09:07:01Z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2052-11.1.0.9339</vt:lpwstr>
  </property>
  <property fmtid="{D5CDD505-2E9C-101B-9397-08002B2CF9AE}" pid="3" name="ICV">
    <vt:lpwstr>721A854DB1924A44AE4877B5A711A385</vt:lpwstr>
  </property>
</Properties>
</file>